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75" r:id="rId2"/>
    <p:sldId id="285" r:id="rId3"/>
    <p:sldId id="370" r:id="rId4"/>
    <p:sldId id="371" r:id="rId5"/>
    <p:sldId id="372" r:id="rId6"/>
    <p:sldId id="373" r:id="rId7"/>
    <p:sldId id="335" r:id="rId8"/>
    <p:sldId id="337" r:id="rId9"/>
    <p:sldId id="336" r:id="rId10"/>
    <p:sldId id="344" r:id="rId11"/>
    <p:sldId id="343" r:id="rId12"/>
    <p:sldId id="342" r:id="rId13"/>
    <p:sldId id="341" r:id="rId14"/>
    <p:sldId id="340" r:id="rId15"/>
    <p:sldId id="347" r:id="rId16"/>
    <p:sldId id="346" r:id="rId17"/>
    <p:sldId id="356" r:id="rId18"/>
    <p:sldId id="376" r:id="rId19"/>
    <p:sldId id="350" r:id="rId20"/>
    <p:sldId id="349" r:id="rId21"/>
    <p:sldId id="348" r:id="rId22"/>
    <p:sldId id="355" r:id="rId23"/>
    <p:sldId id="354" r:id="rId24"/>
    <p:sldId id="353" r:id="rId25"/>
    <p:sldId id="352" r:id="rId26"/>
    <p:sldId id="333" r:id="rId27"/>
    <p:sldId id="362" r:id="rId28"/>
    <p:sldId id="359" r:id="rId29"/>
    <p:sldId id="358" r:id="rId30"/>
    <p:sldId id="361" r:id="rId31"/>
    <p:sldId id="363" r:id="rId32"/>
    <p:sldId id="368" r:id="rId33"/>
    <p:sldId id="367" r:id="rId34"/>
    <p:sldId id="366" r:id="rId35"/>
    <p:sldId id="365" r:id="rId36"/>
    <p:sldId id="364" r:id="rId37"/>
    <p:sldId id="369" r:id="rId38"/>
    <p:sldId id="292" r:id="rId3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98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CED9"/>
    <a:srgbClr val="99CCFF"/>
    <a:srgbClr val="BCADF1"/>
    <a:srgbClr val="FF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unkle Formatvorlage 1 - Akz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1" autoAdjust="0"/>
    <p:restoredTop sz="96433" autoAdjust="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3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98" y="246"/>
      </p:cViewPr>
      <p:guideLst>
        <p:guide orient="horz" pos="3798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7329EE-2B50-4024-8837-BE49189951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371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D190EE-2ED1-41C9-A89A-8093B183D1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348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B53BD-5036-4F21-9F58-5C0CF71145C6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265829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C9C5D7-DCD0-48A8-9859-261737FB2874}" type="slidenum">
              <a:rPr lang="de-DE" altLang="de-DE" sz="1200"/>
              <a:pPr algn="r"/>
              <a:t>11</a:t>
            </a:fld>
            <a:endParaRPr lang="de-DE" altLang="de-DE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2651954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25CEA2-7705-4AA5-8290-8015FB82D3C7}" type="slidenum">
              <a:rPr lang="de-DE" altLang="de-DE" sz="1200"/>
              <a:pPr algn="r"/>
              <a:t>12</a:t>
            </a:fld>
            <a:endParaRPr lang="de-DE" altLang="de-DE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751046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944A93-A565-4275-ADC7-CB25DB23BB4C}" type="slidenum">
              <a:rPr lang="de-DE" altLang="de-DE" sz="1200"/>
              <a:pPr algn="r"/>
              <a:t>13</a:t>
            </a:fld>
            <a:endParaRPr lang="de-DE" altLang="de-DE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770986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85D399-A438-4C8A-B1FC-5B58422A73C1}" type="slidenum">
              <a:rPr lang="de-DE" altLang="de-DE" sz="1200"/>
              <a:pPr algn="r"/>
              <a:t>14</a:t>
            </a:fld>
            <a:endParaRPr lang="de-DE" altLang="de-DE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3652186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05C01D-10FC-401F-AF6E-45BD22A3FF85}" type="slidenum">
              <a:rPr lang="de-DE" altLang="de-DE" sz="1200"/>
              <a:pPr algn="r"/>
              <a:t>15</a:t>
            </a:fld>
            <a:endParaRPr lang="de-DE" alt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793402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3C1D801-910E-4C15-98F0-D492A3144CE5}" type="slidenum">
              <a:rPr lang="de-DE" altLang="de-DE" sz="1200"/>
              <a:pPr algn="r"/>
              <a:t>16</a:t>
            </a:fld>
            <a:endParaRPr lang="de-DE" altLang="de-DE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2357280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771524-CADB-491C-8BE7-5EDC36125409}" type="slidenum">
              <a:rPr lang="de-DE" altLang="de-DE" sz="1200"/>
              <a:pPr algn="r"/>
              <a:t>17</a:t>
            </a:fld>
            <a:endParaRPr lang="de-DE" altLang="de-DE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47963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771524-CADB-491C-8BE7-5EDC36125409}" type="slidenum">
              <a:rPr lang="de-DE" altLang="de-DE" sz="1200"/>
              <a:pPr algn="r"/>
              <a:t>18</a:t>
            </a:fld>
            <a:endParaRPr lang="de-DE" altLang="de-DE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4278958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9F8CD9-82E5-4015-B4AD-6DAC4F2C87A7}" type="slidenum">
              <a:rPr lang="de-DE" altLang="de-DE" sz="1200"/>
              <a:pPr algn="r"/>
              <a:t>19</a:t>
            </a:fld>
            <a:endParaRPr lang="de-DE" altLang="de-DE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784561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74C5F30-8A6C-4518-80CF-27FECE95C481}" type="slidenum">
              <a:rPr lang="de-DE" altLang="de-DE" sz="1200"/>
              <a:pPr algn="r"/>
              <a:t>20</a:t>
            </a:fld>
            <a:endParaRPr lang="de-DE" altLang="de-DE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36715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B53BD-5036-4F21-9F58-5C0CF71145C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22346200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A672AC-3CE0-4BB4-BC0C-640A594BC780}" type="slidenum">
              <a:rPr lang="de-DE" altLang="de-DE" sz="1200"/>
              <a:pPr algn="r"/>
              <a:t>21</a:t>
            </a:fld>
            <a:endParaRPr lang="de-DE" altLang="de-DE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22030793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0E7164-C1C1-4AD0-87FA-22E3312E70A8}" type="slidenum">
              <a:rPr lang="de-DE" altLang="de-DE" sz="1200"/>
              <a:pPr algn="r"/>
              <a:t>22</a:t>
            </a:fld>
            <a:endParaRPr lang="de-DE" altLang="de-DE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8977832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B48CB1-A12B-49AC-B8F2-9E068D589207}" type="slidenum">
              <a:rPr lang="de-DE" altLang="de-DE" sz="1200"/>
              <a:pPr algn="r"/>
              <a:t>23</a:t>
            </a:fld>
            <a:endParaRPr lang="de-DE" altLang="de-DE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2675539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C5C196-F822-4715-A976-9A2F54C37F01}" type="slidenum">
              <a:rPr lang="de-DE" altLang="de-DE" sz="1200"/>
              <a:pPr algn="r"/>
              <a:t>24</a:t>
            </a:fld>
            <a:endParaRPr lang="de-DE" altLang="de-DE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70774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8F1B8C-F330-4177-ACFE-748A0DE378D7}" type="slidenum">
              <a:rPr lang="de-DE" altLang="de-DE" sz="1200"/>
              <a:pPr algn="r"/>
              <a:t>25</a:t>
            </a:fld>
            <a:endParaRPr lang="de-DE" altLang="de-DE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492363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44B2AA-C8BF-482D-852C-BEC38493BBC8}" type="slidenum">
              <a:rPr lang="de-DE" altLang="de-DE" sz="1200"/>
              <a:pPr algn="r"/>
              <a:t>26</a:t>
            </a:fld>
            <a:endParaRPr lang="de-DE" altLang="de-DE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7819015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F4A559-A9D8-4B6B-906B-E6B98E2E8A9D}" type="slidenum">
              <a:rPr lang="de-DE" altLang="de-DE" sz="1200"/>
              <a:pPr algn="r"/>
              <a:t>27</a:t>
            </a:fld>
            <a:endParaRPr lang="de-DE" altLang="de-DE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37356175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434864-B4C1-42A5-9291-23AC59055BB5}" type="slidenum">
              <a:rPr lang="de-DE" altLang="de-DE" sz="1200"/>
              <a:pPr algn="r"/>
              <a:t>28</a:t>
            </a:fld>
            <a:endParaRPr lang="de-DE" altLang="de-DE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36696848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FB9637-155B-4A90-B00E-088032DF024D}" type="slidenum">
              <a:rPr lang="de-DE" altLang="de-DE" sz="1200"/>
              <a:pPr algn="r"/>
              <a:t>29</a:t>
            </a:fld>
            <a:endParaRPr lang="de-DE" altLang="de-DE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6211987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641E2F-3EA2-402D-9FF8-87129E67FFCC}" type="slidenum">
              <a:rPr lang="de-DE" altLang="de-DE" sz="1200"/>
              <a:pPr algn="r"/>
              <a:t>30</a:t>
            </a:fld>
            <a:endParaRPr lang="de-DE" altLang="de-DE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444146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B53BD-5036-4F21-9F58-5C0CF71145C6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38346460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F29864-5933-4531-BC18-D50CFC27C7A5}" type="slidenum">
              <a:rPr lang="de-DE" altLang="de-DE" sz="1200"/>
              <a:pPr algn="r"/>
              <a:t>31</a:t>
            </a:fld>
            <a:endParaRPr lang="de-DE" altLang="de-DE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29472496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767F1F-7673-40C8-8C2A-8C808A3C2DE1}" type="slidenum">
              <a:rPr lang="de-DE" altLang="de-DE" sz="1200"/>
              <a:pPr algn="r"/>
              <a:t>32</a:t>
            </a:fld>
            <a:endParaRPr lang="de-DE" altLang="de-DE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5383555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E51EF46-B6D4-4644-AA3C-71E7EAE5E920}" type="slidenum">
              <a:rPr lang="de-DE" altLang="de-DE" sz="1200"/>
              <a:pPr algn="r"/>
              <a:t>33</a:t>
            </a:fld>
            <a:endParaRPr lang="de-DE" altLang="de-DE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21863625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99438C-B109-4E1E-A87A-5B1B9C341E81}" type="slidenum">
              <a:rPr lang="de-DE" altLang="de-DE" sz="1200"/>
              <a:pPr algn="r"/>
              <a:t>34</a:t>
            </a:fld>
            <a:endParaRPr lang="de-DE" altLang="de-DE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35390642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A371B2-5ACC-4929-9EE1-29D3BF50C393}" type="slidenum">
              <a:rPr lang="de-DE" altLang="de-DE" sz="1200"/>
              <a:pPr algn="r"/>
              <a:t>35</a:t>
            </a:fld>
            <a:endParaRPr lang="de-DE" altLang="de-DE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3812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40C56F-8663-4D4A-87AB-2CD0B678E850}" type="slidenum">
              <a:rPr lang="de-DE" altLang="de-DE" sz="1200"/>
              <a:pPr algn="r"/>
              <a:t>36</a:t>
            </a:fld>
            <a:endParaRPr lang="de-DE" altLang="de-DE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9731671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30C55B-5067-4D81-952D-32DBDD0F7A1E}" type="slidenum">
              <a:rPr lang="de-DE" altLang="de-DE" sz="1200"/>
              <a:pPr algn="r"/>
              <a:t>37</a:t>
            </a:fld>
            <a:endParaRPr lang="de-DE" altLang="de-DE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4853086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8078ED-D1CE-44AE-99F5-2F24CBD61A69}" type="slidenum">
              <a:rPr lang="de-DE" altLang="de-DE"/>
              <a:pPr/>
              <a:t>38</a:t>
            </a:fld>
            <a:endParaRPr lang="de-DE" altLang="de-DE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3283147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B53BD-5036-4F21-9F58-5C0CF71145C6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96858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B53BD-5036-4F21-9F58-5C0CF71145C6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4007458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89A7726-69CF-4373-95E8-8C96D4D75CDE}" type="slidenum">
              <a:rPr lang="de-DE" altLang="de-DE" sz="1200"/>
              <a:pPr algn="r"/>
              <a:t>7</a:t>
            </a:fld>
            <a:endParaRPr lang="de-DE" altLang="de-DE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350761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5DA8DC-5D64-4CCA-BA90-B266AA9E4594}" type="slidenum">
              <a:rPr lang="de-DE" altLang="de-DE" sz="1200"/>
              <a:pPr algn="r"/>
              <a:t>8</a:t>
            </a:fld>
            <a:endParaRPr lang="de-DE" altLang="de-DE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2287266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AB7CBD-49E4-4436-9806-6B3C5DC90EA0}" type="slidenum">
              <a:rPr lang="de-DE" altLang="de-DE" sz="1200"/>
              <a:pPr algn="r"/>
              <a:t>9</a:t>
            </a:fld>
            <a:endParaRPr lang="de-DE" altLang="de-DE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3172418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0A010E2-A2AD-4175-82EE-C0ADE3E580D9}" type="slidenum">
              <a:rPr lang="de-DE" altLang="de-DE" sz="1200"/>
              <a:pPr algn="r"/>
              <a:t>10</a:t>
            </a:fld>
            <a:endParaRPr lang="de-DE" altLang="de-DE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</p:spTree>
    <p:extLst>
      <p:ext uri="{BB962C8B-B14F-4D97-AF65-F5344CB8AC3E}">
        <p14:creationId xmlns:p14="http://schemas.microsoft.com/office/powerpoint/2010/main" val="110735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Master-Titelformat zu bearbeiten.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Grafiken, Text, Logo, Schrift enthält.&#10;&#10;Automatisch generierte Beschreibung">
            <a:extLst>
              <a:ext uri="{FF2B5EF4-FFF2-40B4-BE49-F238E27FC236}">
                <a16:creationId xmlns:a16="http://schemas.microsoft.com/office/drawing/2014/main" id="{F5068E1D-A945-B346-B8ED-41722F42F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88640"/>
            <a:ext cx="4536504" cy="1054587"/>
          </a:xfrm>
          <a:prstGeom prst="rect">
            <a:avLst/>
          </a:prstGeom>
        </p:spPr>
      </p:pic>
      <p:pic>
        <p:nvPicPr>
          <p:cNvPr id="5" name="Grafik 4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03A9A96D-4676-20EF-DEFB-84B2E8520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445224"/>
            <a:ext cx="4648209" cy="159448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AAD725C-EF7A-C37B-4FF3-56A65CEE518C}"/>
              </a:ext>
            </a:extLst>
          </p:cNvPr>
          <p:cNvSpPr txBox="1"/>
          <p:nvPr/>
        </p:nvSpPr>
        <p:spPr>
          <a:xfrm>
            <a:off x="1979712" y="2852936"/>
            <a:ext cx="49744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IGBCE Organwahlen</a:t>
            </a:r>
          </a:p>
        </p:txBody>
      </p:sp>
    </p:spTree>
    <p:extLst>
      <p:ext uri="{BB962C8B-B14F-4D97-AF65-F5344CB8AC3E}">
        <p14:creationId xmlns:p14="http://schemas.microsoft.com/office/powerpoint/2010/main" val="37484096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7E5C7B-0429-4480-A1FD-241E7D28DE2F}" type="slidenum">
              <a:rPr lang="de-DE" altLang="de-DE" sz="900">
                <a:latin typeface="Arial MT" charset="0"/>
              </a:rPr>
              <a:pPr algn="r"/>
              <a:t>10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533400" y="241300"/>
            <a:ext cx="31686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3300">
                <a:latin typeface="Arial" charset="0"/>
                <a:cs typeface="Arial" charset="0"/>
              </a:rPr>
              <a:t>Wahlvorschläge</a:t>
            </a:r>
          </a:p>
        </p:txBody>
      </p:sp>
      <p:sp>
        <p:nvSpPr>
          <p:cNvPr id="17417" name="Text Box 2"/>
          <p:cNvSpPr txBox="1">
            <a:spLocks noChangeArrowheads="1"/>
          </p:cNvSpPr>
          <p:nvPr/>
        </p:nvSpPr>
        <p:spPr bwMode="auto">
          <a:xfrm>
            <a:off x="684213" y="1773238"/>
            <a:ext cx="68580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tabLst>
                <a:tab pos="384175" algn="l"/>
              </a:tabLst>
            </a:pPr>
            <a:endParaRPr lang="de-DE" altLang="de-DE" sz="2000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b)	Der Wahlvorstand hat die Vorschläge während der 		Wahlversammlung, spätestens bei Eintritt in den 		betreffenden Wahlgang, entgegenzunehmen.</a:t>
            </a:r>
          </a:p>
          <a:p>
            <a:pPr eaLnBrk="1" hangingPunct="1">
              <a:tabLst>
                <a:tab pos="384175" algn="l"/>
              </a:tabLst>
            </a:pP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c)	Mitglieder, die kandidieren wollen und nicht an der 		Wahlversammlung teilnehmen können, erklären 		entsprechend schriftlich gegenüber dem Wahlvorstand 	ihre Bereitschaft zur Kandidatur.</a:t>
            </a:r>
          </a:p>
        </p:txBody>
      </p:sp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8E28F32C-636B-01AC-FE90-549315089F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4" name="Grafik 3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44178DDE-76DB-4FDD-7861-92D45BA1BB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73BEB3C-B670-43C3-AEF8-281C419EAB81}" type="slidenum">
              <a:rPr lang="de-DE" altLang="de-DE" sz="900">
                <a:latin typeface="Arial MT" charset="0"/>
              </a:rPr>
              <a:pPr algn="r"/>
              <a:t>11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558800" y="217488"/>
            <a:ext cx="451961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3300">
                <a:latin typeface="Arial" charset="0"/>
                <a:cs typeface="Arial" charset="0"/>
              </a:rPr>
              <a:t>Durchführung der Wahl</a:t>
            </a:r>
          </a:p>
        </p:txBody>
      </p:sp>
      <p:sp>
        <p:nvSpPr>
          <p:cNvPr id="18441" name="Text Box 2"/>
          <p:cNvSpPr txBox="1">
            <a:spLocks noChangeArrowheads="1"/>
          </p:cNvSpPr>
          <p:nvPr/>
        </p:nvSpPr>
        <p:spPr bwMode="auto">
          <a:xfrm>
            <a:off x="950913" y="1319213"/>
            <a:ext cx="66262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tabLst>
                <a:tab pos="482600" algn="l"/>
              </a:tabLst>
            </a:pPr>
            <a:r>
              <a:rPr lang="de-DE" altLang="de-DE" sz="1800" b="1">
                <a:latin typeface="Arial" charset="0"/>
                <a:cs typeface="Arial" charset="0"/>
              </a:rPr>
              <a:t>6. 	Durchführung der Wahl</a:t>
            </a:r>
          </a:p>
          <a:p>
            <a:pPr eaLnBrk="1" hangingPunct="1">
              <a:tabLst>
                <a:tab pos="482600" algn="l"/>
              </a:tabLst>
            </a:pPr>
            <a:endParaRPr lang="de-DE" altLang="de-DE" sz="1800" b="1">
              <a:latin typeface="Arial" charset="0"/>
              <a:cs typeface="Arial" charset="0"/>
            </a:endParaRPr>
          </a:p>
          <a:p>
            <a:pPr eaLnBrk="1" hangingPunct="1">
              <a:tabLst>
                <a:tab pos="482600" algn="l"/>
              </a:tabLst>
            </a:pPr>
            <a:r>
              <a:rPr lang="de-DE" altLang="de-DE" sz="1800">
                <a:solidFill>
                  <a:srgbClr val="FF3300"/>
                </a:solidFill>
                <a:latin typeface="Arial" charset="0"/>
                <a:cs typeface="Arial" charset="0"/>
              </a:rPr>
              <a:t>6.1. Wahlverfahren</a:t>
            </a:r>
            <a:br>
              <a:rPr lang="de-DE" altLang="de-DE" sz="1800" i="1">
                <a:solidFill>
                  <a:srgbClr val="FF3300"/>
                </a:solidFill>
                <a:latin typeface="Arial" charset="0"/>
                <a:cs typeface="Arial" charset="0"/>
              </a:rPr>
            </a:br>
            <a:endParaRPr lang="de-DE" altLang="de-DE" sz="1800" b="1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tabLst>
                <a:tab pos="482600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Der Wahlvorstand kann folgende Wahlverfahren von der </a:t>
            </a:r>
          </a:p>
          <a:p>
            <a:pPr eaLnBrk="1" hangingPunct="1">
              <a:tabLst>
                <a:tab pos="482600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Wahlversammlung beschließen lassen:</a:t>
            </a:r>
          </a:p>
          <a:p>
            <a:pPr eaLnBrk="1" hangingPunct="1">
              <a:tabLst>
                <a:tab pos="482600" algn="l"/>
              </a:tabLst>
            </a:pP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tabLst>
                <a:tab pos="482600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a) 	Geheime Wahl per Stimmzettel</a:t>
            </a:r>
            <a:br>
              <a:rPr lang="de-DE" altLang="de-DE" sz="1800">
                <a:latin typeface="Arial" charset="0"/>
                <a:cs typeface="Arial" charset="0"/>
              </a:rPr>
            </a:b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tabLst>
                <a:tab pos="482600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b)	Die Wahlen können per Akklamation durchgeführt werden,</a:t>
            </a: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latin typeface="Arial" charset="0"/>
                <a:cs typeface="Arial" charset="0"/>
              </a:rPr>
              <a:t>  	wenn keine anwesenden Mitglieder der Versammlung </a:t>
            </a: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latin typeface="Arial" charset="0"/>
                <a:cs typeface="Arial" charset="0"/>
              </a:rPr>
              <a:t>  	diesem Verfahren widersprechen</a:t>
            </a:r>
          </a:p>
          <a:p>
            <a:pPr eaLnBrk="1" hangingPunct="1">
              <a:tabLst>
                <a:tab pos="482600" algn="l"/>
              </a:tabLst>
            </a:pPr>
            <a:endParaRPr lang="de-DE" altLang="de-DE" sz="2000">
              <a:latin typeface="Arial" charset="0"/>
              <a:cs typeface="Arial" charset="0"/>
            </a:endParaRP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0ABBB064-9AB9-0036-1771-DA0D4B1DD9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A7AD241B-396F-1490-B2C0-78CD1F5B29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8DDB993-1330-465B-A309-A08D55B27E50}" type="slidenum">
              <a:rPr lang="de-DE" altLang="de-DE" sz="900">
                <a:latin typeface="Arial MT" charset="0"/>
              </a:rPr>
              <a:pPr algn="r"/>
              <a:t>12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700088" y="217488"/>
            <a:ext cx="20732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3300">
                <a:latin typeface="Arial" charset="0"/>
                <a:cs typeface="Arial" charset="0"/>
              </a:rPr>
              <a:t>Wahlgang</a:t>
            </a:r>
          </a:p>
        </p:txBody>
      </p:sp>
      <p:sp>
        <p:nvSpPr>
          <p:cNvPr id="19465" name="Text Box 2"/>
          <p:cNvSpPr txBox="1">
            <a:spLocks noChangeArrowheads="1"/>
          </p:cNvSpPr>
          <p:nvPr/>
        </p:nvSpPr>
        <p:spPr bwMode="auto">
          <a:xfrm>
            <a:off x="323850" y="1198563"/>
            <a:ext cx="72183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dirty="0">
                <a:solidFill>
                  <a:srgbClr val="FF3300"/>
                </a:solidFill>
                <a:latin typeface="Arial" charset="0"/>
                <a:cs typeface="Arial" charset="0"/>
              </a:rPr>
              <a:t>	6.2. Der Wahlgang</a:t>
            </a:r>
            <a:br>
              <a:rPr lang="de-DE" altLang="de-DE" sz="1800" i="1" dirty="0">
                <a:solidFill>
                  <a:srgbClr val="FF3300"/>
                </a:solidFill>
                <a:latin typeface="Arial" charset="0"/>
                <a:cs typeface="Arial" charset="0"/>
              </a:rPr>
            </a:br>
            <a:endParaRPr lang="de-DE" altLang="de-DE" sz="1800" b="1" dirty="0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Der Wahlvorstand hat alle Kandidaten/Kandidatinnen in die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Vorschlagsliste aufzunehmen.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Es wird in folgenden Wahlgängen gewählt: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endParaRPr lang="de-DE" altLang="de-DE" sz="1800" noProof="1">
              <a:latin typeface="Arial" charset="0"/>
              <a:cs typeface="Arial" charset="0"/>
            </a:endParaRP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noProof="1">
                <a:latin typeface="Arial" charset="0"/>
                <a:cs typeface="Arial" charset="0"/>
              </a:rPr>
              <a:t>	1. Wahlgang	Vorsitzende/-r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noProof="1">
                <a:latin typeface="Arial" charset="0"/>
                <a:cs typeface="Arial" charset="0"/>
              </a:rPr>
              <a:t>	2. Wahlgang	stellvertretende/-r Vorsitzende/-r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noProof="1">
                <a:latin typeface="Arial" charset="0"/>
                <a:cs typeface="Arial" charset="0"/>
              </a:rPr>
              <a:t>	3. Wahlgang	Kassierer/-in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noProof="1">
                <a:latin typeface="Arial" charset="0"/>
                <a:cs typeface="Arial" charset="0"/>
              </a:rPr>
              <a:t>	4. Wahlgang	Vertrauensperson Bildung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noProof="1">
                <a:latin typeface="Arial" charset="0"/>
                <a:cs typeface="Arial" charset="0"/>
              </a:rPr>
              <a:t>	5. Wahlgang	Schriftführer/-in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noProof="1">
                <a:latin typeface="Arial" charset="0"/>
                <a:cs typeface="Arial" charset="0"/>
              </a:rPr>
              <a:t>	6. Wahlgang	Jugendleiter/-in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noProof="1">
                <a:latin typeface="Arial" charset="0"/>
                <a:cs typeface="Arial" charset="0"/>
              </a:rPr>
              <a:t>	7. Wahlgang	Beisitzer/-in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noProof="1">
                <a:latin typeface="Arial" charset="0"/>
                <a:cs typeface="Arial" charset="0"/>
              </a:rPr>
              <a:t>	8. Wahlgang	Revisoren</a:t>
            </a:r>
          </a:p>
          <a:p>
            <a:pPr eaLnBrk="1" hangingPunct="1">
              <a:tabLst>
                <a:tab pos="568325" algn="l"/>
                <a:tab pos="2090738" algn="l"/>
              </a:tabLst>
            </a:pPr>
            <a:endParaRPr lang="de-DE" altLang="de-DE" sz="1800" dirty="0">
              <a:latin typeface="Arial" charset="0"/>
              <a:cs typeface="Arial" charset="0"/>
            </a:endParaRPr>
          </a:p>
          <a:p>
            <a:pPr eaLnBrk="1" hangingPunct="1">
              <a:tabLst>
                <a:tab pos="568325" algn="l"/>
                <a:tab pos="2090738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Die im 8. Wahlgang zu wählenden drei Revisoren dürfen nicht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	Mitglied des Ortsgruppenvorstandes sein.</a:t>
            </a: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333AFADC-9D7A-54D8-976C-D79D5096FF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CC0FCA64-E1EA-423E-D65B-63BD4A157D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7297B6-3E9F-40EF-A713-2810D8AA09C7}" type="slidenum">
              <a:rPr lang="de-DE" altLang="de-DE" sz="900">
                <a:latin typeface="Arial MT" charset="0"/>
              </a:rPr>
              <a:pPr algn="r"/>
              <a:t>13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669925" y="215900"/>
            <a:ext cx="207327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3300">
                <a:latin typeface="Arial" charset="0"/>
                <a:cs typeface="Arial" charset="0"/>
              </a:rPr>
              <a:t>Wahlgang</a:t>
            </a:r>
          </a:p>
        </p:txBody>
      </p:sp>
      <p:sp>
        <p:nvSpPr>
          <p:cNvPr id="20489" name="Text Box 2"/>
          <p:cNvSpPr txBox="1">
            <a:spLocks noChangeArrowheads="1"/>
          </p:cNvSpPr>
          <p:nvPr/>
        </p:nvSpPr>
        <p:spPr bwMode="auto">
          <a:xfrm>
            <a:off x="669925" y="1557338"/>
            <a:ext cx="7011988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tabLst>
                <a:tab pos="284163" algn="l"/>
              </a:tabLst>
            </a:pPr>
            <a:endParaRPr lang="de-DE" altLang="de-DE" sz="2000" i="1" dirty="0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tabLst>
                <a:tab pos="284163" algn="l"/>
              </a:tabLst>
            </a:pPr>
            <a:endParaRPr lang="de-DE" altLang="de-DE" sz="800" i="1" dirty="0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solidFill>
                  <a:schemeClr val="tx2"/>
                </a:solidFill>
                <a:latin typeface="Arial" charset="0"/>
                <a:cs typeface="Arial" charset="0"/>
              </a:rPr>
              <a:t>a)</a:t>
            </a:r>
            <a:r>
              <a:rPr lang="de-DE" altLang="de-DE" sz="1800" dirty="0">
                <a:latin typeface="Arial" charset="0"/>
                <a:cs typeface="Arial" charset="0"/>
              </a:rPr>
              <a:t>	 Soll in einem Wahlgang nur eine Funktion besetzt werden,</a:t>
            </a: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 ist der/die Kandidat/-in gewählt, der/die</a:t>
            </a:r>
            <a:r>
              <a:rPr lang="de-DE" altLang="de-DE" sz="1800" i="1" dirty="0">
                <a:latin typeface="Arial" charset="0"/>
                <a:cs typeface="Arial" charset="0"/>
              </a:rPr>
              <a:t> </a:t>
            </a:r>
            <a:r>
              <a:rPr lang="de-DE" altLang="de-DE" sz="1800" dirty="0">
                <a:latin typeface="Arial" charset="0"/>
                <a:cs typeface="Arial" charset="0"/>
              </a:rPr>
              <a:t>die absolute Mehrheit</a:t>
            </a: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 der abgegebenen Stimmen</a:t>
            </a:r>
            <a:r>
              <a:rPr lang="de-DE" altLang="de-DE" sz="1800" i="1" dirty="0">
                <a:latin typeface="Arial" charset="0"/>
                <a:cs typeface="Arial" charset="0"/>
              </a:rPr>
              <a:t> </a:t>
            </a:r>
            <a:r>
              <a:rPr lang="de-DE" altLang="de-DE" sz="1800" dirty="0">
                <a:latin typeface="Arial" charset="0"/>
                <a:cs typeface="Arial" charset="0"/>
              </a:rPr>
              <a:t>erhalten hat.</a:t>
            </a:r>
          </a:p>
          <a:p>
            <a:pPr eaLnBrk="1" hangingPunct="1">
              <a:tabLst>
                <a:tab pos="284163" algn="l"/>
              </a:tabLst>
            </a:pPr>
            <a:endParaRPr lang="de-DE" altLang="de-DE" sz="1800" dirty="0">
              <a:latin typeface="Arial" charset="0"/>
              <a:cs typeface="Arial" charset="0"/>
            </a:endParaRP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b)  Sollen in einem Wahlgang mehrere Funktionen besetzt werden,</a:t>
            </a: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 können auf dem Stimmzettel höchstens so viele Kandidaten </a:t>
            </a: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 angekreuzt werden, wie insgesamt zu wählen sind. Ein Stimm-</a:t>
            </a: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 </a:t>
            </a:r>
            <a:r>
              <a:rPr lang="de-DE" altLang="de-DE" sz="1800" dirty="0" err="1">
                <a:latin typeface="Arial" charset="0"/>
                <a:cs typeface="Arial" charset="0"/>
              </a:rPr>
              <a:t>zettel</a:t>
            </a:r>
            <a:r>
              <a:rPr lang="de-DE" altLang="de-DE" sz="1800" dirty="0">
                <a:latin typeface="Arial" charset="0"/>
                <a:cs typeface="Arial" charset="0"/>
              </a:rPr>
              <a:t> ist gültig, wenn mindestens die Hälfte der Zahl der zu </a:t>
            </a: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 Wählenden aus der Vorschlagsliste gekennzeichnet ist. Dabei</a:t>
            </a: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 sind die Kandidaten gewählt, die die absolute Mehrheit</a:t>
            </a:r>
          </a:p>
          <a:p>
            <a:pPr eaLnBrk="1" hangingPunct="1">
              <a:tabLst>
                <a:tab pos="284163" algn="l"/>
              </a:tabLst>
            </a:pPr>
            <a:r>
              <a:rPr lang="de-DE" altLang="de-DE" sz="1800" dirty="0">
                <a:latin typeface="Arial" charset="0"/>
                <a:cs typeface="Arial" charset="0"/>
              </a:rPr>
              <a:t>	 der abgegebenen Stimmen erhalten haben.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1B027637-9983-095A-F880-D47F475264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5CE90170-FD04-E093-E546-F3FF573FE2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6ACD438-EF04-4E48-AD18-3E1A50FD57AC}" type="slidenum">
              <a:rPr lang="de-DE" altLang="de-DE" sz="900">
                <a:latin typeface="Arial MT" charset="0"/>
              </a:rPr>
              <a:pPr algn="r"/>
              <a:t>14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755650" y="192088"/>
            <a:ext cx="207327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3300">
                <a:latin typeface="Arial" charset="0"/>
                <a:cs typeface="Arial" charset="0"/>
              </a:rPr>
              <a:t>Wahlgang</a:t>
            </a:r>
          </a:p>
        </p:txBody>
      </p:sp>
      <p:sp>
        <p:nvSpPr>
          <p:cNvPr id="21513" name="Text Box 2"/>
          <p:cNvSpPr txBox="1">
            <a:spLocks noChangeArrowheads="1"/>
          </p:cNvSpPr>
          <p:nvPr/>
        </p:nvSpPr>
        <p:spPr bwMode="auto">
          <a:xfrm>
            <a:off x="877888" y="1844675"/>
            <a:ext cx="7078662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tabLst>
                <a:tab pos="384175" algn="l"/>
              </a:tabLst>
            </a:pPr>
            <a:endParaRPr lang="de-DE" altLang="de-DE" sz="800" i="1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c)</a:t>
            </a:r>
            <a:r>
              <a:rPr lang="de-DE" altLang="de-DE" sz="180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800" i="1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de-DE" altLang="de-DE" sz="1800">
                <a:latin typeface="Arial" charset="0"/>
                <a:cs typeface="Arial" charset="0"/>
              </a:rPr>
              <a:t>Soweit sich im ersten Wahlgang keine absolute Mehrheit der 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abgegebenen Stimmen bzw. Stimmengleichheit ergeben hat,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findet ein weiterer Wahlgang statt, in dem die einfache Mehrheit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entscheidet. Für diesen Wahlgang können keine weiteren 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Kandidaten vorgeschlagen werden. Bei Stimmengleichheit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entscheidet das Los.</a:t>
            </a: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8A93E6FC-08A4-6BEE-BF73-F2DFC72C4B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9ABE3618-D6AF-3489-2791-002CEDB8AB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468FE-ABA0-4A6F-94EF-5B566631DE95}" type="slidenum">
              <a:rPr lang="de-DE" altLang="de-DE" sz="900">
                <a:latin typeface="Arial MT" charset="0"/>
              </a:rPr>
              <a:pPr algn="r"/>
              <a:t>15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549275" y="241300"/>
            <a:ext cx="41693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dirty="0">
                <a:latin typeface="Arial" charset="0"/>
                <a:cs typeface="Arial" charset="0"/>
              </a:rPr>
              <a:t>Wahlergebnis / Wahlprotokoll</a:t>
            </a:r>
          </a:p>
        </p:txBody>
      </p:sp>
      <p:sp>
        <p:nvSpPr>
          <p:cNvPr id="22537" name="Text Box 2"/>
          <p:cNvSpPr txBox="1">
            <a:spLocks noChangeArrowheads="1"/>
          </p:cNvSpPr>
          <p:nvPr/>
        </p:nvSpPr>
        <p:spPr bwMode="auto">
          <a:xfrm>
            <a:off x="549275" y="1414463"/>
            <a:ext cx="75485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solidFill>
                  <a:srgbClr val="FF3300"/>
                </a:solidFill>
                <a:latin typeface="Arial" charset="0"/>
                <a:cs typeface="Arial" charset="0"/>
              </a:rPr>
              <a:t>7. Wahlergebnis</a:t>
            </a:r>
          </a:p>
          <a:p>
            <a:pPr eaLnBrk="1" hangingPunct="1">
              <a:tabLst>
                <a:tab pos="384175" algn="l"/>
              </a:tabLst>
            </a:pPr>
            <a:endParaRPr lang="de-DE" altLang="de-DE" sz="1800" b="1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Das Wahlergebnis ist unmittelbar nach der Wahl durch den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Wahlvorstand festzustellen und der Wahlversammlung 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mitzuteilen.</a:t>
            </a:r>
          </a:p>
          <a:p>
            <a:pPr eaLnBrk="1" hangingPunct="1">
              <a:tabLst>
                <a:tab pos="384175" algn="l"/>
              </a:tabLst>
            </a:pP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tabLst>
                <a:tab pos="384175" algn="l"/>
              </a:tabLst>
            </a:pP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solidFill>
                  <a:srgbClr val="FF3300"/>
                </a:solidFill>
                <a:latin typeface="Arial" charset="0"/>
                <a:cs typeface="Arial" charset="0"/>
              </a:rPr>
              <a:t>8. Wahlprotokoll</a:t>
            </a:r>
          </a:p>
          <a:p>
            <a:pPr eaLnBrk="1" hangingPunct="1">
              <a:tabLst>
                <a:tab pos="384175" algn="l"/>
              </a:tabLst>
            </a:pPr>
            <a:endParaRPr lang="de-DE" altLang="de-DE" sz="1800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a) 	Nach erfolgter Wahl hat der/die Vorsitzende des Wahlvorstandes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  	ein Protokoll anzufertigen. Das Protokoll ist von allen 3 Mitgliedern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	des Wahlvorstand zu unterzeichnen.</a:t>
            </a:r>
            <a:br>
              <a:rPr lang="de-DE" altLang="de-DE" sz="1800">
                <a:latin typeface="Arial" charset="0"/>
                <a:cs typeface="Arial" charset="0"/>
              </a:rPr>
            </a:b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>
                <a:latin typeface="Arial" charset="0"/>
                <a:cs typeface="Arial" charset="0"/>
              </a:rPr>
              <a:t>b)	</a:t>
            </a:r>
            <a:r>
              <a:rPr lang="de-DE" altLang="de-DE" sz="1800" b="1">
                <a:latin typeface="Arial" charset="0"/>
                <a:cs typeface="Arial" charset="0"/>
              </a:rPr>
              <a:t>Sämtliche Wahlunterlagen sind 14 Tage aufzubewahren.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 b="1">
                <a:latin typeface="Arial" charset="0"/>
                <a:cs typeface="Arial" charset="0"/>
              </a:rPr>
              <a:t> 	Das Wahlprotokoll ist innerhalb von 14 Tagen nach Beendigung</a:t>
            </a:r>
          </a:p>
          <a:p>
            <a:pPr eaLnBrk="1" hangingPunct="1">
              <a:tabLst>
                <a:tab pos="384175" algn="l"/>
              </a:tabLst>
            </a:pPr>
            <a:r>
              <a:rPr lang="de-DE" altLang="de-DE" sz="1800" b="1">
                <a:latin typeface="Arial" charset="0"/>
                <a:cs typeface="Arial" charset="0"/>
              </a:rPr>
              <a:t>  	der Wahl dem Bezirk zu übergeben.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6F0B0C15-1B6C-1ECF-13DA-9A2F180524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498A466F-4E3A-8E9F-8F2C-B006D892FF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055B38-2CDB-44E8-AF54-65CEF841A9B9}" type="slidenum">
              <a:rPr lang="de-DE" altLang="de-DE" sz="900">
                <a:latin typeface="Arial MT" charset="0"/>
              </a:rPr>
              <a:pPr algn="r"/>
              <a:t>16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723900" y="280988"/>
            <a:ext cx="2049463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3300">
                <a:latin typeface="Arial" charset="0"/>
                <a:cs typeface="Arial" charset="0"/>
              </a:rPr>
              <a:t>Einspruch</a:t>
            </a:r>
          </a:p>
        </p:txBody>
      </p:sp>
      <p:sp>
        <p:nvSpPr>
          <p:cNvPr id="23561" name="Text Box 2"/>
          <p:cNvSpPr txBox="1">
            <a:spLocks noChangeArrowheads="1"/>
          </p:cNvSpPr>
          <p:nvPr/>
        </p:nvSpPr>
        <p:spPr bwMode="auto">
          <a:xfrm>
            <a:off x="533400" y="1484313"/>
            <a:ext cx="7837488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e-DE" altLang="de-DE" sz="1800">
                <a:solidFill>
                  <a:srgbClr val="FF3300"/>
                </a:solidFill>
                <a:latin typeface="Arial" charset="0"/>
                <a:cs typeface="Arial" charset="0"/>
              </a:rPr>
              <a:t>9. Einspruch gegen das Wahlergebnis</a:t>
            </a:r>
          </a:p>
          <a:p>
            <a:pPr eaLnBrk="1" hangingPunct="1"/>
            <a:endParaRPr lang="de-DE" altLang="de-DE" sz="1800" b="1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de-DE" altLang="de-DE" sz="1800">
                <a:latin typeface="Arial" charset="0"/>
                <a:cs typeface="Arial" charset="0"/>
              </a:rPr>
              <a:t>Eine Wahl kann innerhalb einer Frist von zwei Wochen seit ihrer Durchführung angefochten werden. Die Anfechtungserklärung muss schriftlich unter Benennung der Anfechtungsgründe und Beweise gegenüber dem Hauptvorstand erfolgen.</a:t>
            </a:r>
            <a:br>
              <a:rPr lang="de-DE" altLang="de-DE" sz="1800">
                <a:latin typeface="Arial" charset="0"/>
                <a:cs typeface="Arial" charset="0"/>
              </a:rPr>
            </a:b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/>
            <a:r>
              <a:rPr lang="de-DE" altLang="de-DE" sz="1800">
                <a:latin typeface="Arial" charset="0"/>
                <a:cs typeface="Arial" charset="0"/>
              </a:rPr>
              <a:t>(§16 Ziffer 1 der Satzung)</a:t>
            </a:r>
          </a:p>
          <a:p>
            <a:pPr eaLnBrk="1" hangingPunct="1"/>
            <a:endParaRPr lang="de-DE" altLang="de-DE" sz="2000" i="1">
              <a:latin typeface="Arial" charset="0"/>
              <a:cs typeface="Arial" charset="0"/>
            </a:endParaRPr>
          </a:p>
          <a:p>
            <a:pPr eaLnBrk="1" hangingPunct="1"/>
            <a:endParaRPr lang="de-DE" altLang="de-DE" sz="2000" i="1">
              <a:latin typeface="Arial" charset="0"/>
              <a:cs typeface="Arial" charset="0"/>
            </a:endParaRP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2F900037-3261-EA19-2087-C934D4DC93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D8C9FC12-4F38-32AA-2423-409C5F625E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21340B1-7C1C-4965-A45D-FF4734566FEA}" type="slidenum">
              <a:rPr lang="de-DE" altLang="de-DE" sz="900">
                <a:latin typeface="Arial MT" charset="0"/>
              </a:rPr>
              <a:pPr algn="r"/>
              <a:t>17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1331913" y="2565400"/>
            <a:ext cx="60483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de-DE" altLang="de-DE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Vertrauensleutestruktur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de-DE" altLang="de-DE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de-DE" altLang="de-DE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Wahlverfahren</a:t>
            </a:r>
          </a:p>
        </p:txBody>
      </p:sp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38E4C101-8A6D-A27C-9522-5EC8021ABD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4" name="Grafik 3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BAD965CE-22EC-BEA4-5F2C-104BC8FFF1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21340B1-7C1C-4965-A45D-FF4734566FEA}" type="slidenum">
              <a:rPr lang="de-DE" altLang="de-DE" sz="900">
                <a:latin typeface="Arial MT" charset="0"/>
              </a:rPr>
              <a:pPr algn="r"/>
              <a:t>18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38E4C101-8A6D-A27C-9522-5EC8021ABD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4" name="Grafik 3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BAD965CE-22EC-BEA4-5F2C-104BC8FFF1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6" name="Grafik 5" descr="Ein Bild, das Text, Screenshot, Schrift, parallel enthält.&#10;&#10;Automatisch generierte Beschreibung">
            <a:extLst>
              <a:ext uri="{FF2B5EF4-FFF2-40B4-BE49-F238E27FC236}">
                <a16:creationId xmlns:a16="http://schemas.microsoft.com/office/drawing/2014/main" id="{08418E5C-B796-A451-BC5D-26BBA0C281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78449"/>
            <a:ext cx="8365232" cy="520287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917E597-6DC1-46E6-DE8A-A6F72771CBFA}"/>
              </a:ext>
            </a:extLst>
          </p:cNvPr>
          <p:cNvSpPr txBox="1"/>
          <p:nvPr/>
        </p:nvSpPr>
        <p:spPr>
          <a:xfrm>
            <a:off x="1619672" y="2492901"/>
            <a:ext cx="2304256" cy="174510"/>
          </a:xfrm>
          <a:prstGeom prst="rect">
            <a:avLst/>
          </a:prstGeom>
          <a:solidFill>
            <a:srgbClr val="99CCFF"/>
          </a:solidFill>
        </p:spPr>
        <p:txBody>
          <a:bodyPr wrap="square" tIns="0" rtlCol="0">
            <a:spAutoFit/>
          </a:bodyPr>
          <a:lstStyle/>
          <a:p>
            <a:pPr algn="ctr"/>
            <a:r>
              <a:rPr lang="de-DE" sz="1100" dirty="0"/>
              <a:t>Vertrauensperson Bildung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D05A5EB-4F09-B920-68E2-4A3821D14594}"/>
              </a:ext>
            </a:extLst>
          </p:cNvPr>
          <p:cNvSpPr txBox="1"/>
          <p:nvPr/>
        </p:nvSpPr>
        <p:spPr>
          <a:xfrm>
            <a:off x="755576" y="5762567"/>
            <a:ext cx="7704856" cy="323166"/>
          </a:xfrm>
          <a:prstGeom prst="rect">
            <a:avLst/>
          </a:prstGeom>
          <a:solidFill>
            <a:srgbClr val="BFCE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IGBCE-Mitglieder im Betrieb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E327D27-0E92-9EF5-5D65-F532E04701DC}"/>
              </a:ext>
            </a:extLst>
          </p:cNvPr>
          <p:cNvSpPr txBox="1"/>
          <p:nvPr/>
        </p:nvSpPr>
        <p:spPr>
          <a:xfrm>
            <a:off x="1043608" y="1394507"/>
            <a:ext cx="69528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Wahl der gewerkschaftlichen Vertrauensleute</a:t>
            </a:r>
          </a:p>
          <a:p>
            <a:pPr algn="ctr"/>
            <a:r>
              <a:rPr lang="de-DE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den Betrieben des Organisationsbereichs der IGBCE</a:t>
            </a:r>
          </a:p>
        </p:txBody>
      </p:sp>
    </p:spTree>
    <p:extLst>
      <p:ext uri="{BB962C8B-B14F-4D97-AF65-F5344CB8AC3E}">
        <p14:creationId xmlns:p14="http://schemas.microsoft.com/office/powerpoint/2010/main" val="2406786408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1693A-29BB-4EB3-A1AC-EA74AD4DAC52}" type="slidenum">
              <a:rPr lang="de-DE" altLang="de-DE" sz="900">
                <a:latin typeface="Arial MT" charset="0"/>
              </a:rPr>
              <a:pPr algn="r"/>
              <a:t>19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874713" y="239713"/>
            <a:ext cx="42148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>
                <a:latin typeface="Arial" charset="0"/>
                <a:cs typeface="Arial" charset="0"/>
              </a:rPr>
              <a:t>Die Vertrauensleute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84213" y="1323975"/>
            <a:ext cx="7272337" cy="5078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Jeweils zwischen den Gewerkschaftskongressen werden in den Bezirken die Vertrauensleute gewählt (in der Regel ein Jahr vor dem ordentlichen Gewerkschaftskongress):</a:t>
            </a:r>
            <a:b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de-DE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Über die Gründung, Auflösung und Zusammenlegung</a:t>
            </a:r>
          </a:p>
          <a:p>
            <a:pPr eaLnBrk="1" hangingPunct="1">
              <a:defRPr/>
            </a:pPr>
            <a:r>
              <a:rPr lang="de-DE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von Vertrauenskörpern entscheidet der Bezirksvorstand!</a:t>
            </a:r>
          </a:p>
          <a:p>
            <a:pPr eaLnBrk="1" hangingPunct="1">
              <a:defRPr/>
            </a:pPr>
            <a:r>
              <a:rPr lang="de-DE" altLang="de-DE" sz="1800" i="1" dirty="0">
                <a:latin typeface="Arial" panose="020B0604020202020204" pitchFamily="34" charset="0"/>
                <a:cs typeface="Arial" panose="020B0604020202020204" pitchFamily="34" charset="0"/>
              </a:rPr>
              <a:t>(§28 Ziffer 1 der Satzung)</a:t>
            </a:r>
            <a:br>
              <a:rPr lang="de-DE" altLang="de-DE" sz="1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Vertrauensleute werden durch die Mitglieder der IGBCE im Betrieb gewählt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Ortsgruppenfunktionäre, Betriebsratsmitglieder, Jugend-  	und Auszubildendenvertreter sowie die Mitglieder der 	Schwerbehindertenvertretung sind (sofern sie IGBCE- 	Mitglieder sind) automatisch Vertrauensleute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Sie bilden den Vertrauenskörper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FC3B4CA4-D63D-A40B-FB10-61D0D95D07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A772EC7D-5B78-1A19-8712-DAE6372F52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837C37E-E2EE-42ED-B51B-B85C17DF3DA7}" type="slidenum">
              <a:rPr lang="de-DE" altLang="de-DE" sz="900">
                <a:latin typeface="Arial MT" charset="0"/>
              </a:rPr>
              <a:pPr algn="r"/>
              <a:t>2</a:t>
            </a:fld>
            <a:endParaRPr lang="de-DE" altLang="de-DE" sz="900" dirty="0">
              <a:latin typeface="Arial MT" charset="0"/>
            </a:endParaRPr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1907704" y="1949231"/>
            <a:ext cx="567055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Herzlich Willkommen</a:t>
            </a:r>
            <a:endParaRPr lang="de-DE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195736" y="3455723"/>
            <a:ext cx="4572000" cy="2160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de-DE" altLang="de-DE" sz="3200" kern="0" dirty="0">
                <a:solidFill>
                  <a:srgbClr val="000000"/>
                </a:solidFill>
                <a:latin typeface="Arial"/>
                <a:cs typeface="Arial"/>
              </a:rPr>
              <a:t>zur Schulung 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de-DE" altLang="de-DE" sz="3200" kern="0" dirty="0">
                <a:solidFill>
                  <a:srgbClr val="000000"/>
                </a:solidFill>
                <a:latin typeface="Arial"/>
                <a:cs typeface="Arial"/>
              </a:rPr>
              <a:t>Wahlen der Ortsgruppen und Vertrauenskörper</a:t>
            </a:r>
          </a:p>
        </p:txBody>
      </p:sp>
      <p:pic>
        <p:nvPicPr>
          <p:cNvPr id="7" name="Grafik 6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CFE14894-55DB-4CE3-0D2C-669E1A493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8" name="Grafik 7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1D07B02B-1DEA-EAFB-B2DD-AD0AE8770B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976" y="-4192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93E73F-7022-4EC5-BFBF-1F0D84C833E8}" type="slidenum">
              <a:rPr lang="de-DE" altLang="de-DE" sz="900">
                <a:latin typeface="Arial MT" charset="0"/>
              </a:rPr>
              <a:pPr algn="r"/>
              <a:t>20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7654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84213" y="182563"/>
            <a:ext cx="44640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>
                <a:latin typeface="Arial" charset="0"/>
                <a:cs typeface="Arial" charset="0"/>
              </a:rPr>
              <a:t>Die Vertrauensleute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0" y="1557338"/>
            <a:ext cx="8569325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Für je 20 Mitglieder der IGBCE wird ein Vertrauensmann gewählt.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Bei der Wahl sollen folgende Personengruppen berücksichtigt werden: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	-</a:t>
            </a:r>
            <a:r>
              <a:rPr lang="de-DE" altLang="de-DE" sz="1800" dirty="0">
                <a:solidFill>
                  <a:srgbClr val="3399FF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800" dirty="0">
                <a:latin typeface="Arial" charset="0"/>
                <a:cs typeface="Arial" charset="0"/>
              </a:rPr>
              <a:t>Frauen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	- ausländische Arbeitnehmer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	- Angestellte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	- Auszubildende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	- Berufsgruppen.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endParaRPr lang="de-DE" altLang="de-DE" sz="18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Wählbar ist, wer am Tage der Wahl IGBCE- Mitglied ist und seine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  satzungsgemäßen Beiträge zahlt.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de-DE" altLang="de-DE" sz="19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de-DE" altLang="de-DE" sz="19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1900" dirty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EA4C33AC-291F-BF7D-6D9E-3C89635EC4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72A18BCD-2B64-5205-2F73-99E33B5D16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B33EFA7-B256-4AC6-AAE7-8376D9C824EB}" type="slidenum">
              <a:rPr lang="de-DE" altLang="de-DE" sz="900">
                <a:latin typeface="Arial MT" charset="0"/>
              </a:rPr>
              <a:pPr algn="r"/>
              <a:t>21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423863" y="258763"/>
            <a:ext cx="46294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dirty="0">
                <a:latin typeface="Arial" charset="0"/>
                <a:cs typeface="Arial" charset="0"/>
              </a:rPr>
              <a:t>Wahlkommission / Wahlvorstand</a:t>
            </a:r>
          </a:p>
        </p:txBody>
      </p:sp>
      <p:sp>
        <p:nvSpPr>
          <p:cNvPr id="28681" name="Text Box 2"/>
          <p:cNvSpPr txBox="1">
            <a:spLocks noChangeArrowheads="1"/>
          </p:cNvSpPr>
          <p:nvPr/>
        </p:nvSpPr>
        <p:spPr bwMode="auto">
          <a:xfrm>
            <a:off x="407988" y="1484313"/>
            <a:ext cx="80772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e-DE" altLang="de-DE" sz="1800">
                <a:solidFill>
                  <a:srgbClr val="3399FF"/>
                </a:solidFill>
                <a:latin typeface="Arial" charset="0"/>
                <a:cs typeface="Arial" charset="0"/>
              </a:rPr>
              <a:t>1. Wahlkommission</a:t>
            </a:r>
            <a:br>
              <a:rPr lang="de-DE" altLang="de-DE" sz="1800" i="1">
                <a:solidFill>
                  <a:srgbClr val="3399FF"/>
                </a:solidFill>
                <a:latin typeface="Arial" charset="0"/>
                <a:cs typeface="Arial" charset="0"/>
              </a:rPr>
            </a:br>
            <a:endParaRPr lang="de-DE" altLang="de-DE" sz="1800" i="1">
              <a:solidFill>
                <a:srgbClr val="3399FF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Einberufung einer Wahlkommission durch den Bezirksvorstand</a:t>
            </a:r>
            <a:br>
              <a:rPr lang="de-DE" altLang="de-DE" sz="1800">
                <a:latin typeface="Arial" charset="0"/>
                <a:cs typeface="Arial" charset="0"/>
              </a:rPr>
            </a:br>
            <a:br>
              <a:rPr lang="de-DE" altLang="de-DE" sz="1800">
                <a:latin typeface="Arial" charset="0"/>
                <a:cs typeface="Arial" charset="0"/>
              </a:rPr>
            </a:b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solidFill>
                  <a:srgbClr val="3399FF"/>
                </a:solidFill>
                <a:latin typeface="Arial" charset="0"/>
                <a:cs typeface="Arial" charset="0"/>
              </a:rPr>
              <a:t>2. Wahlvorstand</a:t>
            </a:r>
            <a:br>
              <a:rPr lang="de-DE" altLang="de-DE" sz="1800" i="1">
                <a:solidFill>
                  <a:srgbClr val="3399FF"/>
                </a:solidFill>
                <a:latin typeface="Arial" charset="0"/>
                <a:cs typeface="Arial" charset="0"/>
              </a:rPr>
            </a:br>
            <a:endParaRPr lang="de-DE" altLang="de-DE" sz="1800">
              <a:solidFill>
                <a:srgbClr val="3399FF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es wird ein mindestens dreiköpfiger Wahlvorstand durch den Bezirk</a:t>
            </a:r>
          </a:p>
          <a:p>
            <a:pPr eaLnBrk="1" hangingPunct="1"/>
            <a:r>
              <a:rPr lang="de-DE" altLang="de-DE" sz="1800">
                <a:latin typeface="Arial" charset="0"/>
                <a:cs typeface="Arial" charset="0"/>
              </a:rPr>
              <a:t>  eingesetzt</a:t>
            </a:r>
          </a:p>
          <a:p>
            <a:pPr eaLnBrk="1" hangingPunct="1"/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er soll die Beschäftigtengruppen berücksichtigen</a:t>
            </a:r>
          </a:p>
          <a:p>
            <a:pPr eaLnBrk="1" hangingPunct="1">
              <a:buFontTx/>
              <a:buChar char="•"/>
            </a:pP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der Wahlvorstand konstituiert sich selbst</a:t>
            </a: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3E97A9D9-4608-B790-1F4D-E38BA13A5E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59CCA61C-F53A-86A7-3076-9D2C4A015A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9BE5DE1-4B55-4EF8-8D0F-31E9CD4E9B07}" type="slidenum">
              <a:rPr lang="de-DE" altLang="de-DE" sz="900">
                <a:latin typeface="Arial MT" charset="0"/>
              </a:rPr>
              <a:pPr algn="r"/>
              <a:t>22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711200" y="192088"/>
            <a:ext cx="4659313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3300">
                <a:latin typeface="Arial" charset="0"/>
                <a:cs typeface="Arial" charset="0"/>
              </a:rPr>
              <a:t>Aufgaben Wahlvorstand</a:t>
            </a:r>
          </a:p>
        </p:txBody>
      </p:sp>
      <p:sp>
        <p:nvSpPr>
          <p:cNvPr id="29705" name="Text Box 2"/>
          <p:cNvSpPr txBox="1">
            <a:spLocks noChangeArrowheads="1"/>
          </p:cNvSpPr>
          <p:nvPr/>
        </p:nvSpPr>
        <p:spPr bwMode="auto">
          <a:xfrm>
            <a:off x="657225" y="1450975"/>
            <a:ext cx="806450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e-DE" altLang="de-DE" sz="1800">
                <a:solidFill>
                  <a:srgbClr val="3399FF"/>
                </a:solidFill>
                <a:latin typeface="Arial" charset="0"/>
                <a:cs typeface="Arial" charset="0"/>
              </a:rPr>
              <a:t>3. Aufgaben des Wahlvorstandes</a:t>
            </a:r>
            <a:br>
              <a:rPr lang="de-DE" altLang="de-DE" sz="1800" i="1">
                <a:solidFill>
                  <a:srgbClr val="3399FF"/>
                </a:solidFill>
                <a:latin typeface="Arial" charset="0"/>
                <a:cs typeface="Arial" charset="0"/>
              </a:rPr>
            </a:br>
            <a:endParaRPr lang="de-DE" altLang="de-DE" sz="1800" i="1">
              <a:solidFill>
                <a:srgbClr val="3399FF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Einteilung von Wahlkreisen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Information zum Wahlablauf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Bekanntgabe des Wahltermins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Entgegennahme von Wahlvorschlägen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Bekanntmachung der Wahlvorschläge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Durchführung der Wahl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Bekanntgabe des Wahlergebnisses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Durchführung der Wahl des Vertrauenskörpervorstandes</a:t>
            </a:r>
            <a:br>
              <a:rPr lang="de-DE" altLang="de-DE" sz="1800">
                <a:latin typeface="Arial" charset="0"/>
                <a:cs typeface="Arial" charset="0"/>
              </a:rPr>
            </a:br>
            <a:endParaRPr lang="de-DE" altLang="de-DE" sz="1800">
              <a:latin typeface="Arial" charset="0"/>
              <a:cs typeface="Arial" charset="0"/>
            </a:endParaRP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92DAFD72-893F-F7EC-DB07-9979428903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8ABE4955-BB1A-0B23-19D1-9B2182C7F5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957D019-8FBE-4001-8E2B-D80BC1271BE1}" type="slidenum">
              <a:rPr lang="de-DE" altLang="de-DE" sz="900">
                <a:latin typeface="Arial MT" charset="0"/>
              </a:rPr>
              <a:pPr algn="r"/>
              <a:t>23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500063" y="239713"/>
            <a:ext cx="619283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>
                <a:latin typeface="Arial" charset="0"/>
                <a:cs typeface="Arial" charset="0"/>
              </a:rPr>
              <a:t>Vertrauenskörpervorstand</a:t>
            </a:r>
          </a:p>
        </p:txBody>
      </p:sp>
      <p:sp>
        <p:nvSpPr>
          <p:cNvPr id="30729" name="Text Box 2"/>
          <p:cNvSpPr txBox="1">
            <a:spLocks noChangeArrowheads="1"/>
          </p:cNvSpPr>
          <p:nvPr/>
        </p:nvSpPr>
        <p:spPr bwMode="auto">
          <a:xfrm>
            <a:off x="468313" y="1773238"/>
            <a:ext cx="80660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de-DE" altLang="de-DE" sz="2000"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2000">
                <a:latin typeface="Arial" charset="0"/>
                <a:cs typeface="Arial" charset="0"/>
              </a:rPr>
              <a:t> </a:t>
            </a:r>
            <a:r>
              <a:rPr lang="de-DE" altLang="de-DE" sz="1800">
                <a:latin typeface="Arial" charset="0"/>
                <a:cs typeface="Arial" charset="0"/>
              </a:rPr>
              <a:t>Wahlberechtigt für die Wahl des Vertrauenskörpervorstandes und</a:t>
            </a:r>
          </a:p>
          <a:p>
            <a:pPr eaLnBrk="1" hangingPunct="1"/>
            <a:r>
              <a:rPr lang="de-DE" altLang="de-DE" sz="1800">
                <a:latin typeface="Arial" charset="0"/>
                <a:cs typeface="Arial" charset="0"/>
              </a:rPr>
              <a:t>  der Revisoren sind alle Mitglieder des Vertrauenskörpers.</a:t>
            </a:r>
          </a:p>
          <a:p>
            <a:pPr eaLnBrk="1" hangingPunct="1"/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Der Wahlvorstand lädt zur Wahl des Vertrauenskörpervorstandes </a:t>
            </a: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latin typeface="Arial" charset="0"/>
                <a:cs typeface="Arial" charset="0"/>
              </a:rPr>
              <a:t>  alle Vertrauensleute (= Vertrauenskörper) ein.</a:t>
            </a:r>
          </a:p>
          <a:p>
            <a:pPr eaLnBrk="1" hangingPunct="1"/>
            <a:r>
              <a:rPr lang="de-DE" altLang="de-DE" sz="2000">
                <a:latin typeface="Arial" charset="0"/>
                <a:cs typeface="Arial" charset="0"/>
              </a:rPr>
              <a:t>	</a:t>
            </a:r>
          </a:p>
          <a:p>
            <a:pPr eaLnBrk="1" hangingPunct="1"/>
            <a:endParaRPr lang="de-DE" altLang="de-DE" sz="2000">
              <a:latin typeface="Arial" charset="0"/>
              <a:cs typeface="Arial" charset="0"/>
            </a:endParaRPr>
          </a:p>
          <a:p>
            <a:pPr eaLnBrk="1" hangingPunct="1"/>
            <a:endParaRPr lang="de-DE" altLang="de-DE" sz="2000">
              <a:latin typeface="Arial" charset="0"/>
              <a:cs typeface="Arial" charset="0"/>
            </a:endParaRP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25E72674-F42C-856F-3FEE-7E1F381539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4145BA43-3A24-E2FD-2EAE-4D459A1AB9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B436269-29E8-4978-97B4-7719FF357C3A}" type="slidenum">
              <a:rPr lang="de-DE" altLang="de-DE" sz="900">
                <a:latin typeface="Arial MT" charset="0"/>
              </a:rPr>
              <a:pPr algn="r"/>
              <a:t>24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1750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457200" y="150813"/>
            <a:ext cx="3313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>
                <a:latin typeface="Arial" charset="0"/>
                <a:cs typeface="Arial" charset="0"/>
              </a:rPr>
              <a:t>Größe des VKV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404813" y="1376363"/>
            <a:ext cx="828198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1800" dirty="0">
                <a:latin typeface="Arial" charset="0"/>
                <a:cs typeface="Arial" charset="0"/>
              </a:rPr>
              <a:t>In Betrieben bis zu 30 VL: Vorsitzender, stellv. </a:t>
            </a:r>
            <a:r>
              <a:rPr lang="de-DE" altLang="de-DE" sz="1800">
                <a:latin typeface="Arial" charset="0"/>
                <a:cs typeface="Arial" charset="0"/>
              </a:rPr>
              <a:t>Vorsitzender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>
                <a:latin typeface="Arial" charset="0"/>
                <a:cs typeface="Arial" charset="0"/>
              </a:rPr>
              <a:t> </a:t>
            </a:r>
            <a:r>
              <a:rPr lang="de-DE" altLang="de-DE" sz="1800" dirty="0">
                <a:latin typeface="Arial" charset="0"/>
                <a:cs typeface="Arial" charset="0"/>
              </a:rPr>
              <a:t>= </a:t>
            </a:r>
            <a:r>
              <a:rPr lang="de-DE" altLang="de-DE" sz="1800">
                <a:latin typeface="Arial" charset="0"/>
                <a:cs typeface="Arial" charset="0"/>
              </a:rPr>
              <a:t>Vertrauensperson Bildung, Kassierer </a:t>
            </a:r>
            <a:r>
              <a:rPr lang="de-DE" altLang="de-DE" sz="1800" dirty="0">
                <a:latin typeface="Arial" charset="0"/>
                <a:cs typeface="Arial" charset="0"/>
              </a:rPr>
              <a:t>und 3 Revisoren.</a:t>
            </a:r>
          </a:p>
          <a:p>
            <a:pPr eaLnBrk="1" hangingPunct="1">
              <a:spcBef>
                <a:spcPct val="50000"/>
              </a:spcBef>
            </a:pPr>
            <a:endParaRPr lang="de-DE" altLang="de-DE" sz="18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>
                <a:latin typeface="Arial" charset="0"/>
                <a:cs typeface="Arial" charset="0"/>
              </a:rPr>
              <a:t>In Betrieben 30 bis 100 VL: 5 Vorstandsmitglieder und 3 Revisoren.</a:t>
            </a:r>
          </a:p>
          <a:p>
            <a:pPr eaLnBrk="1" hangingPunct="1">
              <a:spcBef>
                <a:spcPct val="50000"/>
              </a:spcBef>
            </a:pPr>
            <a:endParaRPr lang="de-DE" altLang="de-DE" sz="18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>
                <a:latin typeface="Arial" charset="0"/>
                <a:cs typeface="Arial" charset="0"/>
              </a:rPr>
              <a:t>In Betrieben über 100 VL: 11 Vorstandsmitglieder und 3 Revisoren.</a:t>
            </a:r>
          </a:p>
          <a:p>
            <a:pPr eaLnBrk="1" hangingPunct="1">
              <a:spcBef>
                <a:spcPct val="50000"/>
              </a:spcBef>
            </a:pPr>
            <a:endParaRPr lang="de-DE" altLang="de-DE" sz="18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>
                <a:latin typeface="Arial" charset="0"/>
                <a:cs typeface="Arial" charset="0"/>
              </a:rPr>
              <a:t>In Betrieben ab 30 VL wählen die Vorstandsmitglieder aus ihrer Mitte den Vorsitzenden, den stellv. Vorsitzenden, den Bildungsobmann und den Kassierer.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>
                <a:latin typeface="Arial" charset="0"/>
                <a:cs typeface="Arial" charset="0"/>
              </a:rPr>
              <a:t>Die übrigen Vorstandsmitglieder sind Beisitzer.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69172C0B-D976-66EF-6397-68995751B1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D44C24EF-E0F3-7407-FC6B-692A629409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0312AD7-FF5F-4ED6-86C1-8F5FEDB4DABF}" type="slidenum">
              <a:rPr lang="de-DE" altLang="de-DE" sz="900">
                <a:latin typeface="Arial MT" charset="0"/>
              </a:rPr>
              <a:pPr algn="r"/>
              <a:t>25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2774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775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776" name="Textfeld 8"/>
          <p:cNvSpPr txBox="1">
            <a:spLocks noChangeArrowheads="1"/>
          </p:cNvSpPr>
          <p:nvPr/>
        </p:nvSpPr>
        <p:spPr bwMode="auto">
          <a:xfrm>
            <a:off x="2051050" y="1916113"/>
            <a:ext cx="4824413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Aufgaben der</a:t>
            </a:r>
          </a:p>
          <a:p>
            <a:pPr algn="ctr"/>
            <a:r>
              <a:rPr lang="de-DE" alt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Ortsgruppen </a:t>
            </a:r>
          </a:p>
          <a:p>
            <a:pPr algn="ctr"/>
            <a:r>
              <a:rPr lang="de-DE" alt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</a:p>
          <a:p>
            <a:pPr algn="ctr"/>
            <a:r>
              <a:rPr lang="de-DE" alt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Vertrauenskörper</a:t>
            </a: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8ADE82D8-33D5-915E-9C7B-6CB4D298A5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FD662974-2DE3-4AC3-0C23-51A7B9091D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C0E3A9-C703-4668-AF7A-7ADDD473FEE9}" type="slidenum">
              <a:rPr lang="de-DE" altLang="de-DE" sz="900">
                <a:latin typeface="Arial MT" charset="0"/>
              </a:rPr>
              <a:pPr algn="r"/>
              <a:t>26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379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379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5784" name="Textfeld 7"/>
          <p:cNvSpPr txBox="1">
            <a:spLocks noChangeArrowheads="1"/>
          </p:cNvSpPr>
          <p:nvPr/>
        </p:nvSpPr>
        <p:spPr bwMode="auto">
          <a:xfrm>
            <a:off x="268288" y="952500"/>
            <a:ext cx="8856662" cy="5632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600" dirty="0">
                <a:latin typeface="Arial MT" charset="0"/>
              </a:rPr>
              <a:t> </a:t>
            </a: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Unterrichtung der Mitglieder über Beschlüsse innerhalb der Organisation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Mitgliederversammlungen durchführen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Tätigkeits- und Kassenbericht erstellen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Mitgliederwerbung und Mitgliederbindung betreiben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Informationsmaterial verteilen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Sicherstellung der satzungsgemäßen Beitragszahlung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Durchführung von Informations- und Bildungsveranstaltungen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Freizeitangebote organisieren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Mitarbeit im Regionalforum</a:t>
            </a:r>
          </a:p>
          <a:p>
            <a:pPr marL="177800" indent="-177800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Unterstützung des Bezirkes und der bezirklichen und überregionalen Veranstaltungen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Informationsfluss zwischen Bezirk und Ortsgruppe / </a:t>
            </a:r>
            <a:r>
              <a:rPr lang="de-DE" altLang="de-DE" sz="1800" dirty="0" err="1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</a:t>
            </a:r>
            <a:endParaRPr lang="de-DE" altLang="de-DE" sz="1800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Begleitung von betriebsverfassungsrechtlichen Wahlen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18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Koordination der Vertrauensleute im Betrieb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18685CFD-9B14-4B49-226B-E1E07516C0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03A87CA3-8201-3473-ED05-8767181E92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181BDA-4175-4F0A-92F0-75A17FA8F922}" type="slidenum">
              <a:rPr lang="de-DE" altLang="de-DE" sz="900">
                <a:latin typeface="Arial MT" charset="0"/>
              </a:rPr>
              <a:pPr algn="r"/>
              <a:t>27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4822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4823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4824" name="Textfeld 1"/>
          <p:cNvSpPr txBox="1">
            <a:spLocks noChangeArrowheads="1"/>
          </p:cNvSpPr>
          <p:nvPr/>
        </p:nvSpPr>
        <p:spPr bwMode="auto">
          <a:xfrm>
            <a:off x="2157413" y="2060575"/>
            <a:ext cx="41036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Aufgaben der</a:t>
            </a:r>
          </a:p>
          <a:p>
            <a:pPr algn="ctr"/>
            <a:r>
              <a:rPr lang="de-DE" altLang="de-DE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Fuktionäre</a:t>
            </a:r>
            <a:r>
              <a:rPr lang="de-DE" alt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alt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</a:p>
          <a:p>
            <a:pPr algn="ctr"/>
            <a:r>
              <a:rPr lang="de-DE" alt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Revisoren</a:t>
            </a: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DEDAA166-E42A-48B5-AC23-1B84328C11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0EB95853-F4D1-5C70-5DDA-59AB1F95AF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41A6BF3-2737-42EF-9D20-A83D555FD444}" type="slidenum">
              <a:rPr lang="de-DE" altLang="de-DE" sz="900">
                <a:latin typeface="Arial MT" charset="0"/>
              </a:rPr>
              <a:pPr algn="r"/>
              <a:t>28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5846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5847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323528" y="291465"/>
            <a:ext cx="66595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>
                <a:latin typeface="Arial" charset="0"/>
                <a:cs typeface="Arial" charset="0"/>
              </a:rPr>
              <a:t>Vorsitzender</a:t>
            </a:r>
          </a:p>
        </p:txBody>
      </p:sp>
      <p:sp>
        <p:nvSpPr>
          <p:cNvPr id="35849" name="Text Box 8"/>
          <p:cNvSpPr txBox="1">
            <a:spLocks noChangeArrowheads="1"/>
          </p:cNvSpPr>
          <p:nvPr/>
        </p:nvSpPr>
        <p:spPr bwMode="auto">
          <a:xfrm>
            <a:off x="498475" y="1484313"/>
            <a:ext cx="80295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2000">
                <a:latin typeface="Arial" charset="0"/>
                <a:cs typeface="Arial" charset="0"/>
              </a:rPr>
              <a:t> </a:t>
            </a:r>
            <a:r>
              <a:rPr lang="de-DE" altLang="de-DE" sz="1800">
                <a:latin typeface="Arial" charset="0"/>
                <a:cs typeface="Arial" charset="0"/>
              </a:rPr>
              <a:t>Leitung und Repräsentation</a:t>
            </a:r>
            <a:br>
              <a:rPr lang="de-DE" altLang="de-DE" sz="1800">
                <a:latin typeface="Arial" charset="0"/>
                <a:cs typeface="Arial" charset="0"/>
              </a:rPr>
            </a:b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Koordinierung des Gremiums in Absprache mit dem Bezirk</a:t>
            </a:r>
            <a:br>
              <a:rPr lang="de-DE" altLang="de-DE" sz="1800">
                <a:latin typeface="Arial" charset="0"/>
                <a:cs typeface="Arial" charset="0"/>
              </a:rPr>
            </a:b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Einladung zur Vorstandssitzung (~ 1x Monat) und Mitgliederversammlung </a:t>
            </a: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latin typeface="Arial" charset="0"/>
                <a:cs typeface="Arial" charset="0"/>
              </a:rPr>
              <a:t> / </a:t>
            </a:r>
            <a:r>
              <a:rPr lang="de-DE" altLang="de-DE" sz="1800">
                <a:solidFill>
                  <a:srgbClr val="0099FF"/>
                </a:solidFill>
                <a:latin typeface="Arial" charset="0"/>
                <a:cs typeface="Arial" charset="0"/>
              </a:rPr>
              <a:t>Vertrauensleuteversammlungen</a:t>
            </a:r>
            <a:br>
              <a:rPr lang="de-DE" altLang="de-DE" sz="1800">
                <a:solidFill>
                  <a:srgbClr val="0099FF"/>
                </a:solidFill>
                <a:latin typeface="Arial" charset="0"/>
                <a:cs typeface="Arial" charset="0"/>
              </a:rPr>
            </a:br>
            <a:endParaRPr lang="de-DE" altLang="de-DE" sz="1800">
              <a:solidFill>
                <a:srgbClr val="0099FF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Versorgung der Vorstandsmitglieder mit allen nötigen Informationen </a:t>
            </a:r>
            <a:br>
              <a:rPr lang="de-DE" altLang="de-DE" sz="1800">
                <a:latin typeface="Arial" charset="0"/>
                <a:cs typeface="Arial" charset="0"/>
              </a:rPr>
            </a:b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Verantwortlich für alle Geldbewegungen (zusammen mit dem Kassierer)</a:t>
            </a:r>
          </a:p>
          <a:p>
            <a:pPr eaLnBrk="1" hangingPunct="1">
              <a:spcBef>
                <a:spcPct val="50000"/>
              </a:spcBef>
            </a:pPr>
            <a:endParaRPr lang="de-DE" altLang="de-DE" sz="2000">
              <a:latin typeface="Arial" charset="0"/>
              <a:cs typeface="Arial" charset="0"/>
            </a:endParaRP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EA5FF2F0-45AA-52EE-6C7F-5CA4AFBC09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290CE53D-1CCC-78DE-B6FD-1459DB7A76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740E38-DD20-4180-9D55-1F86E483F820}" type="slidenum">
              <a:rPr lang="de-DE" altLang="de-DE" sz="900">
                <a:latin typeface="Arial MT" charset="0"/>
              </a:rPr>
              <a:pPr algn="r"/>
              <a:t>29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477838" y="193675"/>
            <a:ext cx="6192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dirty="0">
                <a:latin typeface="Arial" charset="0"/>
                <a:cs typeface="Arial" charset="0"/>
              </a:rPr>
              <a:t>Stellvertretender  Vorsitzender</a:t>
            </a:r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539750" y="1916113"/>
            <a:ext cx="73453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enge Zusammenarbeit mit dem Vorsitzenden</a:t>
            </a:r>
          </a:p>
          <a:p>
            <a:pPr eaLnBrk="1" hangingPunct="1">
              <a:spcBef>
                <a:spcPct val="50000"/>
              </a:spcBef>
            </a:pP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Unterstützung des Vorsitzenden bei der Erledigung </a:t>
            </a: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latin typeface="Arial" charset="0"/>
                <a:cs typeface="Arial" charset="0"/>
              </a:rPr>
              <a:t>  seiner Aufgaben</a:t>
            </a:r>
          </a:p>
          <a:p>
            <a:pPr eaLnBrk="1" hangingPunct="1">
              <a:spcBef>
                <a:spcPct val="50000"/>
              </a:spcBef>
            </a:pP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Übernahme der gesamten Vertretung im Verhinderungsfall</a:t>
            </a: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55BF725B-5A68-BDF4-5D0C-6E4A3700CF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DF90E161-A55A-2DC8-A740-233978076E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837C37E-E2EE-42ED-B51B-B85C17DF3DA7}" type="slidenum">
              <a:rPr lang="de-DE" altLang="de-DE" sz="900">
                <a:latin typeface="Arial MT" charset="0"/>
              </a:rPr>
              <a:pPr algn="r"/>
              <a:t>3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" name="Grafik 6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CFE14894-55DB-4CE3-0D2C-669E1A493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8" name="Grafik 7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1D07B02B-1DEA-EAFB-B2DD-AD0AE8770B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976" y="-4192"/>
            <a:ext cx="2291018" cy="121686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74E76C2-92CA-A604-49FD-15B155862C7E}"/>
              </a:ext>
            </a:extLst>
          </p:cNvPr>
          <p:cNvSpPr txBox="1"/>
          <p:nvPr/>
        </p:nvSpPr>
        <p:spPr>
          <a:xfrm>
            <a:off x="2286000" y="2884236"/>
            <a:ext cx="4572000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de-DE" altLang="de-DE" sz="3200" b="1" kern="0" dirty="0">
                <a:latin typeface="Arial" panose="020B0604020202020204" pitchFamily="34" charset="0"/>
                <a:cs typeface="Arial" panose="020B0604020202020204" pitchFamily="34" charset="0"/>
              </a:rPr>
              <a:t>Ortsgruppenstruktur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de-DE" altLang="de-DE" sz="3200" b="1" kern="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de-DE" altLang="de-DE" sz="3200" b="1" kern="0" dirty="0">
                <a:latin typeface="Arial" panose="020B0604020202020204" pitchFamily="34" charset="0"/>
                <a:cs typeface="Arial" panose="020B0604020202020204" pitchFamily="34" charset="0"/>
              </a:rPr>
              <a:t>Wahlverfahren</a:t>
            </a:r>
          </a:p>
        </p:txBody>
      </p:sp>
    </p:spTree>
    <p:extLst>
      <p:ext uri="{BB962C8B-B14F-4D97-AF65-F5344CB8AC3E}">
        <p14:creationId xmlns:p14="http://schemas.microsoft.com/office/powerpoint/2010/main" val="3105005706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54036E-1E06-426A-B7B8-DAD6DE3E1F46}" type="slidenum">
              <a:rPr lang="de-DE" altLang="de-DE" sz="900">
                <a:latin typeface="Arial MT" charset="0"/>
              </a:rPr>
              <a:pPr algn="r"/>
              <a:t>30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7894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7895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7896" name="Rechteck 1"/>
          <p:cNvSpPr>
            <a:spLocks noChangeArrowheads="1"/>
          </p:cNvSpPr>
          <p:nvPr/>
        </p:nvSpPr>
        <p:spPr bwMode="auto">
          <a:xfrm>
            <a:off x="493713" y="231775"/>
            <a:ext cx="662463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 dirty="0">
                <a:latin typeface="Arial" panose="020B0604020202020204" pitchFamily="34" charset="0"/>
                <a:cs typeface="Arial" panose="020B0604020202020204" pitchFamily="34" charset="0"/>
              </a:rPr>
              <a:t>Kassierer</a:t>
            </a:r>
          </a:p>
        </p:txBody>
      </p:sp>
      <p:sp>
        <p:nvSpPr>
          <p:cNvPr id="37897" name="Rechteck 2"/>
          <p:cNvSpPr>
            <a:spLocks noChangeArrowheads="1"/>
          </p:cNvSpPr>
          <p:nvPr/>
        </p:nvSpPr>
        <p:spPr bwMode="auto">
          <a:xfrm>
            <a:off x="565150" y="1236663"/>
            <a:ext cx="78549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Verantwortlich für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alle Geldbewegungen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- ordnungsgemäße Kassenbuchführung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- unterschriftsberechtigt für das Konto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endParaRPr lang="de-DE" altLang="de-DE" sz="1800" dirty="0">
              <a:latin typeface="Arial" charset="0"/>
              <a:cs typeface="Arial" charset="0"/>
            </a:endParaRPr>
          </a:p>
          <a:p>
            <a:pPr marL="177800" indent="-1778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Sorgfaltspflicht über alle Einnahmen und Ausgaben: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gewerkschaftliche Notwendigkeit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- Satzungsbeschlüsse/Festlegung der IGBCE- Gremien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- geltende rechtliche Bestimmungen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endParaRPr lang="de-DE" altLang="de-DE" sz="1800" dirty="0">
              <a:latin typeface="Arial" charset="0"/>
              <a:cs typeface="Arial" charset="0"/>
            </a:endParaRPr>
          </a:p>
          <a:p>
            <a:pPr marL="177800" indent="-1778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enge und offene Zusammenarbeit mit den Revisoren</a:t>
            </a:r>
          </a:p>
          <a:p>
            <a:pPr marL="177800" indent="-177800" eaLnBrk="1" hangingPunct="1">
              <a:spcBef>
                <a:spcPts val="1063"/>
              </a:spcBef>
              <a:buFont typeface="Arial" charset="0"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Verwaltung der Mitgliederdaten</a:t>
            </a:r>
          </a:p>
          <a:p>
            <a:pPr lvl="1" eaLnBrk="1" hangingPunct="1">
              <a:spcBef>
                <a:spcPts val="1075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Anschrift</a:t>
            </a:r>
          </a:p>
          <a:p>
            <a:pPr lvl="1" eaLnBrk="1" hangingPunct="1"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Jubiläen</a:t>
            </a:r>
          </a:p>
          <a:p>
            <a:pPr lvl="1" eaLnBrk="1" hangingPunct="1"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Beitrag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97823383-ED2B-F49C-697E-0E170E1EE9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6EEF69C0-41EF-537E-0082-620F9C0271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0FBA194-F02A-42C6-B76D-F53646A588A8}" type="slidenum">
              <a:rPr lang="de-DE" altLang="de-DE" sz="900">
                <a:latin typeface="Arial MT" charset="0"/>
              </a:rPr>
              <a:pPr algn="r"/>
              <a:t>31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891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8920" name="Rechteck 1"/>
          <p:cNvSpPr>
            <a:spLocks noChangeArrowheads="1"/>
          </p:cNvSpPr>
          <p:nvPr/>
        </p:nvSpPr>
        <p:spPr bwMode="auto">
          <a:xfrm>
            <a:off x="250825" y="258763"/>
            <a:ext cx="70596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 dirty="0">
                <a:solidFill>
                  <a:srgbClr val="000000"/>
                </a:solidFill>
                <a:latin typeface="Arial" charset="0"/>
                <a:cs typeface="Arial" charset="0"/>
              </a:rPr>
              <a:t>Vertrauensperson Bildung</a:t>
            </a:r>
          </a:p>
        </p:txBody>
      </p:sp>
      <p:sp>
        <p:nvSpPr>
          <p:cNvPr id="3" name="Rechteck 2"/>
          <p:cNvSpPr/>
          <p:nvPr/>
        </p:nvSpPr>
        <p:spPr>
          <a:xfrm>
            <a:off x="377825" y="1346200"/>
            <a:ext cx="8208963" cy="3832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Erstellung eines Bildungsprogrammes</a:t>
            </a:r>
          </a:p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Koordinierung mit der bezirklichen Bildungsplanung</a:t>
            </a:r>
          </a:p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Öffentlichkeitsarbeit</a:t>
            </a:r>
          </a:p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Kultur</a:t>
            </a:r>
          </a:p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Suchen/Melden von Teilnehmern zu Seminaren</a:t>
            </a:r>
          </a:p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Durchführung von Schulungen (WES / Tages-/ </a:t>
            </a:r>
            <a:b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Abendveranstaltungen)</a:t>
            </a:r>
          </a:p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Unterrichtung über den Stand der Bildungsplanung gegenüber</a:t>
            </a:r>
            <a:b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Vorstand und Mitgliederversammlung/</a:t>
            </a:r>
            <a:r>
              <a:rPr lang="de-DE" altLang="de-DE" sz="18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</a:t>
            </a:r>
            <a:r>
              <a:rPr lang="de-DE" altLang="de-DE" sz="18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auensleuteversammlung</a:t>
            </a:r>
          </a:p>
          <a:p>
            <a:pPr eaLnBrk="1" hangingPunct="1">
              <a:spcBef>
                <a:spcPct val="50000"/>
              </a:spcBef>
              <a:defRPr/>
            </a:pPr>
            <a:endParaRPr lang="de-DE" altLang="de-DE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D35191CD-7BF5-8153-3F80-F7B313AFCD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4" name="Grafik 3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984C4195-B2C2-62A2-0A58-8E9C77A481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4C89B3E-AE3C-4E85-9FE7-E540749620AA}" type="slidenum">
              <a:rPr lang="de-DE" altLang="de-DE" sz="900">
                <a:latin typeface="Arial MT" charset="0"/>
              </a:rPr>
              <a:pPr algn="r"/>
              <a:t>32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9942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9943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9944" name="Rechteck 1"/>
          <p:cNvSpPr>
            <a:spLocks noChangeArrowheads="1"/>
          </p:cNvSpPr>
          <p:nvPr/>
        </p:nvSpPr>
        <p:spPr bwMode="auto">
          <a:xfrm>
            <a:off x="533400" y="1617663"/>
            <a:ext cx="750887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defTabSz="541338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de-DE" altLang="de-DE" sz="1800" dirty="0"/>
              <a:t> </a:t>
            </a:r>
            <a:r>
              <a:rPr lang="de-DE" altLang="de-DE" sz="1800" dirty="0">
                <a:latin typeface="Arial" charset="0"/>
                <a:cs typeface="Arial" charset="0"/>
              </a:rPr>
              <a:t>Protokollführung bei: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	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	- Sitzungen des Vorstandes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	- Mitgliederversammlungen/</a:t>
            </a:r>
            <a:r>
              <a:rPr lang="de-DE" altLang="de-DE" sz="1800" dirty="0">
                <a:solidFill>
                  <a:srgbClr val="0099FF"/>
                </a:solidFill>
                <a:latin typeface="Arial" charset="0"/>
                <a:cs typeface="Arial" charset="0"/>
              </a:rPr>
              <a:t>Vertrauensleuteversammlung</a:t>
            </a:r>
          </a:p>
          <a:p>
            <a:pPr marL="177800" indent="-177800" defTabSz="541338" eaLnBrk="1" hangingPunct="1">
              <a:spcBef>
                <a:spcPct val="50000"/>
              </a:spcBef>
              <a:buFont typeface="Arial" charset="0"/>
              <a:buChar char="•"/>
            </a:pPr>
            <a:endParaRPr lang="de-DE" altLang="de-DE" sz="1800" dirty="0">
              <a:latin typeface="Arial" charset="0"/>
              <a:cs typeface="Arial" charset="0"/>
            </a:endParaRPr>
          </a:p>
          <a:p>
            <a:pPr marL="177800" indent="-177800" defTabSz="541338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Sicherstellung, dass Beschlüsse eindeutig niedergeschrieben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  werden (besonders Finanzen)</a:t>
            </a:r>
          </a:p>
          <a:p>
            <a:pPr marL="177800" indent="-177800" defTabSz="541338" eaLnBrk="1" hangingPunct="1">
              <a:spcBef>
                <a:spcPct val="50000"/>
              </a:spcBef>
              <a:buFont typeface="Arial" charset="0"/>
              <a:buChar char="•"/>
            </a:pPr>
            <a:endParaRPr lang="de-DE" altLang="de-DE" sz="1800" dirty="0">
              <a:latin typeface="Arial" charset="0"/>
              <a:cs typeface="Arial" charset="0"/>
            </a:endParaRPr>
          </a:p>
          <a:p>
            <a:pPr marL="177800" indent="-177800" defTabSz="541338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Verantwortlich für eine ordnungsgemäße Anwesenheitsliste</a:t>
            </a:r>
          </a:p>
        </p:txBody>
      </p:sp>
      <p:sp>
        <p:nvSpPr>
          <p:cNvPr id="39945" name="Rechteck 2"/>
          <p:cNvSpPr>
            <a:spLocks noChangeArrowheads="1"/>
          </p:cNvSpPr>
          <p:nvPr/>
        </p:nvSpPr>
        <p:spPr bwMode="auto">
          <a:xfrm>
            <a:off x="457200" y="214313"/>
            <a:ext cx="64309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 dirty="0">
                <a:latin typeface="Arial" panose="020B0604020202020204" pitchFamily="34" charset="0"/>
                <a:cs typeface="Arial" panose="020B0604020202020204" pitchFamily="34" charset="0"/>
              </a:rPr>
              <a:t>Schriftführer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A55A3E0A-7719-8306-7683-5AD837D8B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654" y="-34248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ADB27FDD-EC44-46DD-8080-355BD815EB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724C29E-AB40-474B-97EE-03ADB41B19ED}" type="slidenum">
              <a:rPr lang="de-DE" altLang="de-DE" sz="900">
                <a:latin typeface="Arial MT" charset="0"/>
              </a:rPr>
              <a:pPr algn="r"/>
              <a:t>33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40966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67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68" name="Rechteck 1"/>
          <p:cNvSpPr>
            <a:spLocks noChangeArrowheads="1"/>
          </p:cNvSpPr>
          <p:nvPr/>
        </p:nvSpPr>
        <p:spPr bwMode="auto">
          <a:xfrm>
            <a:off x="611188" y="184150"/>
            <a:ext cx="24939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>
                <a:solidFill>
                  <a:srgbClr val="000000"/>
                </a:solidFill>
                <a:latin typeface="Arial" charset="0"/>
                <a:cs typeface="Arial" charset="0"/>
              </a:rPr>
              <a:t>Jugendleiter</a:t>
            </a:r>
          </a:p>
        </p:txBody>
      </p:sp>
      <p:sp>
        <p:nvSpPr>
          <p:cNvPr id="3" name="Rechteck 2"/>
          <p:cNvSpPr/>
          <p:nvPr/>
        </p:nvSpPr>
        <p:spPr>
          <a:xfrm>
            <a:off x="684213" y="1628775"/>
            <a:ext cx="8002587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/>
              <a:t> </a:t>
            </a: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Aufbau und Betreuung einer Jugendgruppe</a:t>
            </a:r>
          </a:p>
          <a:p>
            <a:pPr eaLnBrk="1" hangingPunct="1">
              <a:spcBef>
                <a:spcPct val="50000"/>
              </a:spcBef>
              <a:defRPr/>
            </a:pP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Kontaktaufbau zu den Jugend- und</a:t>
            </a:r>
            <a:b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Auszubildendenvertretungen</a:t>
            </a:r>
          </a:p>
          <a:p>
            <a:pPr eaLnBrk="1" hangingPunct="1">
              <a:spcBef>
                <a:spcPct val="50000"/>
              </a:spcBef>
              <a:defRPr/>
            </a:pP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Kontaktaufbau zu Jugendvertrauenskörpern und betrieblichen</a:t>
            </a:r>
            <a:b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Jugendvertrauensleuten (wenn vorhanden)</a:t>
            </a: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37B7123E-5E38-C8FD-4A07-45597F4BD6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4" name="Grafik 3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C15B1F8A-F91D-936C-573F-8C15764A7F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654" y="-34248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19869CE-32F3-4844-A483-F0C5D21F9657}" type="slidenum">
              <a:rPr lang="de-DE" altLang="de-DE" sz="900">
                <a:latin typeface="Arial MT" charset="0"/>
              </a:rPr>
              <a:pPr algn="r"/>
              <a:t>34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41990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991" name="Line 9"/>
          <p:cNvSpPr>
            <a:spLocks noChangeShapeType="1"/>
          </p:cNvSpPr>
          <p:nvPr/>
        </p:nvSpPr>
        <p:spPr bwMode="auto">
          <a:xfrm flipH="1">
            <a:off x="533400" y="6484938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992" name="Rechteck 1"/>
          <p:cNvSpPr>
            <a:spLocks noChangeArrowheads="1"/>
          </p:cNvSpPr>
          <p:nvPr/>
        </p:nvSpPr>
        <p:spPr bwMode="auto">
          <a:xfrm>
            <a:off x="755650" y="279400"/>
            <a:ext cx="475245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 dirty="0">
                <a:latin typeface="Arial" panose="020B0604020202020204" pitchFamily="34" charset="0"/>
                <a:cs typeface="Arial" panose="020B0604020202020204" pitchFamily="34" charset="0"/>
              </a:rPr>
              <a:t>Beisitzer (mindestens 3)</a:t>
            </a:r>
          </a:p>
        </p:txBody>
      </p:sp>
      <p:sp>
        <p:nvSpPr>
          <p:cNvPr id="41993" name="Rechteck 2"/>
          <p:cNvSpPr>
            <a:spLocks noChangeArrowheads="1"/>
          </p:cNvSpPr>
          <p:nvPr/>
        </p:nvSpPr>
        <p:spPr bwMode="auto">
          <a:xfrm>
            <a:off x="533400" y="1114116"/>
            <a:ext cx="815340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1800" dirty="0"/>
              <a:t> </a:t>
            </a:r>
            <a:r>
              <a:rPr lang="de-DE" altLang="de-DE" sz="1800" dirty="0">
                <a:latin typeface="Arial" charset="0"/>
                <a:cs typeface="Arial" charset="0"/>
              </a:rPr>
              <a:t>Unterstützung des Vorstandes unter anderem bei: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Presse- und Informationsarbeit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Veranstaltungen des Gremiums 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Mitgliederbetreuung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Mitgliederwerbung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Rentnerbetreuung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Theaterring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…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1800" dirty="0">
                <a:latin typeface="Arial" charset="0"/>
                <a:cs typeface="Arial" charset="0"/>
              </a:rPr>
              <a:t> …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endParaRPr lang="de-DE" altLang="de-DE" sz="18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>
                <a:solidFill>
                  <a:srgbClr val="0099FF"/>
                </a:solidFill>
                <a:latin typeface="Arial" charset="0"/>
                <a:cs typeface="Arial" charset="0"/>
              </a:rPr>
              <a:t>Der Betriebsratsvorsitzende  und sein Stellvertreter – sofern sie Mitglied der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>
                <a:solidFill>
                  <a:srgbClr val="0099FF"/>
                </a:solidFill>
                <a:latin typeface="Arial" charset="0"/>
                <a:cs typeface="Arial" charset="0"/>
              </a:rPr>
              <a:t> IGBCE sind – sollen mit beratender Stimme an den Sitzungen des VKV teilnehmen.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23991C8F-1D45-C323-0E96-C4CCB71C0F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654" y="-34248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6FCBB157-D961-8A24-C179-ACB5FA2521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3CCAF46-E314-49FC-A905-27B4578A4E13}" type="slidenum">
              <a:rPr lang="de-DE" altLang="de-DE" sz="900">
                <a:latin typeface="Arial MT" charset="0"/>
              </a:rPr>
              <a:pPr algn="r"/>
              <a:t>35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43014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016" name="Rechteck 1"/>
          <p:cNvSpPr>
            <a:spLocks noChangeArrowheads="1"/>
          </p:cNvSpPr>
          <p:nvPr/>
        </p:nvSpPr>
        <p:spPr bwMode="auto">
          <a:xfrm>
            <a:off x="533400" y="239713"/>
            <a:ext cx="209223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3300" dirty="0">
                <a:latin typeface="Arial" panose="020B0604020202020204" pitchFamily="34" charset="0"/>
                <a:cs typeface="Arial" panose="020B0604020202020204" pitchFamily="34" charset="0"/>
              </a:rPr>
              <a:t>Revisoren</a:t>
            </a:r>
          </a:p>
        </p:txBody>
      </p:sp>
      <p:sp>
        <p:nvSpPr>
          <p:cNvPr id="3" name="Rechteck 2"/>
          <p:cNvSpPr/>
          <p:nvPr/>
        </p:nvSpPr>
        <p:spPr>
          <a:xfrm>
            <a:off x="465138" y="1595438"/>
            <a:ext cx="8289925" cy="31702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 </a:t>
            </a: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dürfen nicht Mitglied im Ortsgruppen-/</a:t>
            </a:r>
            <a:r>
              <a:rPr lang="de-DE" altLang="de-DE" sz="1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Vertrauenskörper</a:t>
            </a: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- Vorstand sein</a:t>
            </a:r>
          </a:p>
          <a:p>
            <a:pPr eaLnBrk="1" hangingPunct="1">
              <a:spcBef>
                <a:spcPts val="0"/>
              </a:spcBef>
              <a:defRPr/>
            </a:pP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Teilnahme an Vorstandssitzungen</a:t>
            </a:r>
            <a:b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Prüfung von Kasse und Kassenführung (mindestens einmal im Jahr)</a:t>
            </a:r>
            <a:b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Aushändigung aller erforderlichen Unterlagen 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Bericht über die Kassenprüfung in der Mitgliederversammlung/ </a:t>
            </a:r>
            <a:b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Vertrauenskörper</a:t>
            </a:r>
            <a:br>
              <a:rPr lang="de-DE" altLang="de-DE" sz="18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1800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Protokoll der Revision anfertigen und dem Bezirk vorlegen</a:t>
            </a: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C8AD52C4-A4FB-205A-9228-5BD9AC5843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4" name="Grafik 3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F64FC280-E27B-0CA9-BD6C-C7AE933460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654" y="-34248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0BBF697-4F96-49A9-B8CC-A64EA5709657}" type="slidenum">
              <a:rPr lang="de-DE" altLang="de-DE" sz="900">
                <a:latin typeface="Arial MT" charset="0"/>
              </a:rPr>
              <a:pPr algn="r"/>
              <a:t>36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4403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403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4040" name="Textfeld 1"/>
          <p:cNvSpPr txBox="1">
            <a:spLocks noChangeArrowheads="1"/>
          </p:cNvSpPr>
          <p:nvPr/>
        </p:nvSpPr>
        <p:spPr bwMode="auto">
          <a:xfrm>
            <a:off x="2803524" y="2924175"/>
            <a:ext cx="37126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alt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9DBC4EF0-8F15-26F7-A068-CED5624035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654" y="-34248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9DF7E3B9-4D05-7C2A-DCDD-58D7017C62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DCF14EA-65A9-4E86-B5C4-179D08951D6B}" type="slidenum">
              <a:rPr lang="de-DE" altLang="de-DE" sz="900">
                <a:latin typeface="Arial MT" charset="0"/>
              </a:rPr>
              <a:pPr algn="r"/>
              <a:t>37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45062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063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064" name="Rechteck 1"/>
          <p:cNvSpPr>
            <a:spLocks noChangeArrowheads="1"/>
          </p:cNvSpPr>
          <p:nvPr/>
        </p:nvSpPr>
        <p:spPr bwMode="auto">
          <a:xfrm>
            <a:off x="457200" y="1384300"/>
            <a:ext cx="80327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1800" dirty="0">
                <a:latin typeface="Arial" charset="0"/>
                <a:cs typeface="Arial" charset="0"/>
              </a:rPr>
              <a:t>Die Finanzierung der Ortsgruppen/</a:t>
            </a:r>
            <a:r>
              <a:rPr lang="de-DE" altLang="de-DE" sz="1800" dirty="0">
                <a:solidFill>
                  <a:srgbClr val="3399FF"/>
                </a:solidFill>
                <a:latin typeface="Arial" charset="0"/>
                <a:cs typeface="Arial" charset="0"/>
              </a:rPr>
              <a:t>Vertrauenskörper</a:t>
            </a:r>
            <a:r>
              <a:rPr lang="de-DE" altLang="de-DE" sz="1800" dirty="0">
                <a:latin typeface="Arial" charset="0"/>
                <a:cs typeface="Arial" charset="0"/>
              </a:rPr>
              <a:t> ist in der Satzung der IGBCE nach § 29 Ziffer 1 geregelt: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endParaRPr lang="de-DE" altLang="de-DE" sz="1800" dirty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bis 2500 Mitgliedern:</a:t>
            </a:r>
          </a:p>
          <a:p>
            <a:pPr lvl="2" eaLnBrk="1" hangingPunct="1">
              <a:spcBef>
                <a:spcPct val="50000"/>
              </a:spcBef>
            </a:pPr>
            <a:r>
              <a:rPr lang="de-DE" altLang="de-DE" sz="1800" dirty="0">
                <a:latin typeface="Arial" charset="0"/>
                <a:cs typeface="Arial" charset="0"/>
              </a:rPr>
              <a:t>10 % vom Beitragsaufkommen ihrer Mitglieder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endParaRPr lang="de-DE" altLang="de-DE" sz="1800" dirty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 dirty="0">
                <a:latin typeface="Arial" charset="0"/>
                <a:cs typeface="Arial" charset="0"/>
              </a:rPr>
              <a:t> über 2500 Mitglieder (in besonderen Fällen): 	</a:t>
            </a:r>
          </a:p>
          <a:p>
            <a:pPr lvl="2" eaLnBrk="1" hangingPunct="1">
              <a:spcBef>
                <a:spcPct val="50000"/>
              </a:spcBef>
            </a:pPr>
            <a:r>
              <a:rPr lang="de-DE" altLang="de-DE" sz="1800" dirty="0">
                <a:latin typeface="Arial" charset="0"/>
                <a:cs typeface="Arial" charset="0"/>
              </a:rPr>
              <a:t> angemessene Reduzierung durch Beschluss des</a:t>
            </a:r>
            <a:br>
              <a:rPr lang="de-DE" altLang="de-DE" sz="1800" dirty="0">
                <a:latin typeface="Arial" charset="0"/>
                <a:cs typeface="Arial" charset="0"/>
              </a:rPr>
            </a:br>
            <a:r>
              <a:rPr lang="de-DE" altLang="de-DE" sz="1800" dirty="0">
                <a:latin typeface="Arial" charset="0"/>
                <a:cs typeface="Arial" charset="0"/>
              </a:rPr>
              <a:t> Hauptvorstandes</a:t>
            </a:r>
          </a:p>
          <a:p>
            <a:pPr lvl="2" eaLnBrk="1" hangingPunct="1">
              <a:spcBef>
                <a:spcPct val="50000"/>
              </a:spcBef>
            </a:pPr>
            <a:endParaRPr lang="de-DE" altLang="de-DE" sz="1800" dirty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de-DE" altLang="de-DE" sz="1800" dirty="0">
                <a:solidFill>
                  <a:srgbClr val="3399FF"/>
                </a:solidFill>
                <a:latin typeface="Arial" charset="0"/>
                <a:cs typeface="Arial" charset="0"/>
              </a:rPr>
              <a:t> der Vertrauenskörper erhält 1,5% vom Beitragsaufkommen</a:t>
            </a: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386453CA-DC20-254F-FE89-8E0D1141DF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6F00CA92-0E9B-A264-ACBE-315942EB6F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654" y="-34248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2EBC257-34C1-462E-AFE9-628A88717CF3}" type="slidenum">
              <a:rPr lang="de-DE" altLang="de-DE" sz="900">
                <a:latin typeface="Arial MT" charset="0"/>
              </a:rPr>
              <a:pPr algn="r"/>
              <a:t>38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F90EBCAA-7F7C-72D1-6495-D4F436DA6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654" y="-34248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B54DDABB-D468-B180-A280-EE2365DEA2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5" name="Grafik 4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5749673B-D5CE-087E-D867-1C7EDCD035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90" y="1052736"/>
            <a:ext cx="6526794" cy="346669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D4A4F81-1360-2D4A-3D05-F3DF8C9A9CEA}"/>
              </a:ext>
            </a:extLst>
          </p:cNvPr>
          <p:cNvSpPr txBox="1"/>
          <p:nvPr/>
        </p:nvSpPr>
        <p:spPr>
          <a:xfrm>
            <a:off x="3851920" y="4797152"/>
            <a:ext cx="1965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Danke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837C37E-E2EE-42ED-B51B-B85C17DF3DA7}" type="slidenum">
              <a:rPr lang="de-DE" altLang="de-DE" sz="900">
                <a:latin typeface="Arial MT" charset="0"/>
              </a:rPr>
              <a:pPr algn="r"/>
              <a:t>4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" name="Grafik 6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CFE14894-55DB-4CE3-0D2C-669E1A493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8" name="Grafik 7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1D07B02B-1DEA-EAFB-B2DD-AD0AE8770B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976" y="-4192"/>
            <a:ext cx="2291018" cy="1216868"/>
          </a:xfrm>
          <a:prstGeom prst="rect">
            <a:avLst/>
          </a:prstGeom>
        </p:spPr>
      </p:pic>
      <p:pic>
        <p:nvPicPr>
          <p:cNvPr id="2" name="Picture 8" descr="Organigramm">
            <a:extLst>
              <a:ext uri="{FF2B5EF4-FFF2-40B4-BE49-F238E27FC236}">
                <a16:creationId xmlns:a16="http://schemas.microsoft.com/office/drawing/2014/main" id="{A8549889-8264-CA8E-F2F9-677A435C2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9" y="1052512"/>
            <a:ext cx="8288274" cy="517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87CDF9F-9609-C94D-F633-7E7893B9D759}"/>
              </a:ext>
            </a:extLst>
          </p:cNvPr>
          <p:cNvSpPr txBox="1"/>
          <p:nvPr/>
        </p:nvSpPr>
        <p:spPr>
          <a:xfrm>
            <a:off x="395536" y="23855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2400" dirty="0">
                <a:latin typeface="Arial" charset="0"/>
                <a:cs typeface="Arial" charset="0"/>
              </a:rPr>
              <a:t>Ortsgruppenstruktur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4F6AE92-62A1-45D7-C4F2-835F784CB057}"/>
              </a:ext>
            </a:extLst>
          </p:cNvPr>
          <p:cNvSpPr txBox="1"/>
          <p:nvPr/>
        </p:nvSpPr>
        <p:spPr>
          <a:xfrm>
            <a:off x="2680046" y="2276872"/>
            <a:ext cx="1989186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/>
              <a:t>Vertrauensperson Bildung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6FD6AB4-B507-DA51-026B-D20D43D8BEA6}"/>
              </a:ext>
            </a:extLst>
          </p:cNvPr>
          <p:cNvSpPr txBox="1"/>
          <p:nvPr/>
        </p:nvSpPr>
        <p:spPr>
          <a:xfrm>
            <a:off x="2368261" y="5583666"/>
            <a:ext cx="4774129" cy="461388"/>
          </a:xfrm>
          <a:prstGeom prst="rect">
            <a:avLst/>
          </a:prstGeom>
          <a:solidFill>
            <a:srgbClr val="BFCED9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IGBCE-Mitglieder in der Ortsgruppe</a:t>
            </a:r>
          </a:p>
        </p:txBody>
      </p:sp>
    </p:spTree>
    <p:extLst>
      <p:ext uri="{BB962C8B-B14F-4D97-AF65-F5344CB8AC3E}">
        <p14:creationId xmlns:p14="http://schemas.microsoft.com/office/powerpoint/2010/main" val="321474232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837C37E-E2EE-42ED-B51B-B85C17DF3DA7}" type="slidenum">
              <a:rPr lang="de-DE" altLang="de-DE" sz="900">
                <a:latin typeface="Arial MT" charset="0"/>
              </a:rPr>
              <a:pPr algn="r"/>
              <a:t>5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" name="Grafik 6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CFE14894-55DB-4CE3-0D2C-669E1A493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8" name="Grafik 7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1D07B02B-1DEA-EAFB-B2DD-AD0AE8770B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976" y="-4192"/>
            <a:ext cx="2291018" cy="121686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3E55534-1EA7-77D6-B771-65FCB6DD1776}"/>
              </a:ext>
            </a:extLst>
          </p:cNvPr>
          <p:cNvSpPr txBox="1"/>
          <p:nvPr/>
        </p:nvSpPr>
        <p:spPr>
          <a:xfrm>
            <a:off x="477835" y="1124744"/>
            <a:ext cx="849694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Jeweils zwischen den Gewerkschaftskongressen werden in den Bezirken die Ortsgruppenvorstände gewählt (in der Regel ein Jahr vor dem ordentlichen Gewerkschaftskongress):</a:t>
            </a:r>
            <a:br>
              <a:rPr lang="de-DE" alt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Grundlage für die Einberufung von Mitgliederversammlungen und Wahlen ist §15 der IGBCE- Satzung.</a:t>
            </a:r>
            <a:br>
              <a:rPr lang="de-DE" alt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Wahlversammlung für die Wahl des Ortgruppenvorstandes ist die Ortsgruppenmitgliederversammlung. </a:t>
            </a:r>
            <a:br>
              <a:rPr lang="de-DE" alt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61A0CE8-7FC8-0AB6-5781-3971F0DC0367}"/>
              </a:ext>
            </a:extLst>
          </p:cNvPr>
          <p:cNvSpPr txBox="1"/>
          <p:nvPr/>
        </p:nvSpPr>
        <p:spPr>
          <a:xfrm>
            <a:off x="464115" y="224958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2400" dirty="0">
                <a:latin typeface="Arial" charset="0"/>
                <a:cs typeface="Arial" charset="0"/>
              </a:rPr>
              <a:t>Die Ortsgruppe</a:t>
            </a:r>
          </a:p>
        </p:txBody>
      </p:sp>
    </p:spTree>
    <p:extLst>
      <p:ext uri="{BB962C8B-B14F-4D97-AF65-F5344CB8AC3E}">
        <p14:creationId xmlns:p14="http://schemas.microsoft.com/office/powerpoint/2010/main" val="279364814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837C37E-E2EE-42ED-B51B-B85C17DF3DA7}" type="slidenum">
              <a:rPr lang="de-DE" altLang="de-DE" sz="900">
                <a:latin typeface="Arial MT" charset="0"/>
              </a:rPr>
              <a:pPr algn="r"/>
              <a:t>6</a:t>
            </a:fld>
            <a:endParaRPr lang="de-DE" altLang="de-DE" sz="900" dirty="0">
              <a:latin typeface="Arial MT" charset="0"/>
            </a:endParaRPr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pic>
        <p:nvPicPr>
          <p:cNvPr id="7" name="Grafik 6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CFE14894-55DB-4CE3-0D2C-669E1A493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8" name="Grafik 7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1D07B02B-1DEA-EAFB-B2DD-AD0AE8770B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976" y="-4192"/>
            <a:ext cx="2291018" cy="121686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7DCDF8A-6EE2-1775-3C20-B4BB4891F28B}"/>
              </a:ext>
            </a:extLst>
          </p:cNvPr>
          <p:cNvSpPr txBox="1"/>
          <p:nvPr/>
        </p:nvSpPr>
        <p:spPr>
          <a:xfrm>
            <a:off x="533400" y="1266729"/>
            <a:ext cx="856895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de-DE" altLang="de-DE" sz="2400" b="1" dirty="0">
                <a:latin typeface="Arial" charset="0"/>
                <a:cs typeface="Arial" charset="0"/>
              </a:rPr>
              <a:t>Über die Gründung, Auflösung und Zusammenlegung</a:t>
            </a:r>
          </a:p>
          <a:p>
            <a:pPr eaLnBrk="1" hangingPunct="1"/>
            <a:r>
              <a:rPr lang="de-DE" altLang="de-DE" sz="2400" b="1" dirty="0">
                <a:latin typeface="Arial" charset="0"/>
                <a:cs typeface="Arial" charset="0"/>
              </a:rPr>
              <a:t>von Ortsgruppen entscheidet der Bezirksvorstand!</a:t>
            </a:r>
          </a:p>
          <a:p>
            <a:pPr eaLnBrk="1" hangingPunct="1"/>
            <a:r>
              <a:rPr lang="de-DE" altLang="de-DE" sz="2400" i="1" dirty="0">
                <a:latin typeface="Arial" charset="0"/>
                <a:cs typeface="Arial" charset="0"/>
              </a:rPr>
              <a:t>(§27 Ziffer 1 der Satzung)</a:t>
            </a:r>
            <a:endParaRPr lang="de-DE" altLang="de-DE" sz="2400" b="1" dirty="0">
              <a:latin typeface="Arial" charset="0"/>
              <a:cs typeface="Arial" charset="0"/>
            </a:endParaRPr>
          </a:p>
          <a:p>
            <a:pPr eaLnBrk="1" hangingPunct="1"/>
            <a:endParaRPr lang="de-DE" altLang="de-DE" sz="240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altLang="de-DE" sz="2400" dirty="0">
                <a:latin typeface="Arial" charset="0"/>
                <a:cs typeface="Arial" charset="0"/>
              </a:rPr>
              <a:t>Wahlberechtigt für die Wahl des Ortsgruppenvorstandes und</a:t>
            </a:r>
          </a:p>
          <a:p>
            <a:pPr eaLnBrk="1" hangingPunct="1"/>
            <a:r>
              <a:rPr lang="de-DE" altLang="de-DE" sz="2400" dirty="0">
                <a:latin typeface="Arial" charset="0"/>
                <a:cs typeface="Arial" charset="0"/>
              </a:rPr>
              <a:t>der Revisoren sind alle Mitglieder der Ortsgruppe, die ihre </a:t>
            </a:r>
          </a:p>
          <a:p>
            <a:pPr eaLnBrk="1" hangingPunct="1"/>
            <a:r>
              <a:rPr lang="de-DE" altLang="de-DE" sz="2400" dirty="0">
                <a:latin typeface="Arial" charset="0"/>
                <a:cs typeface="Arial" charset="0"/>
              </a:rPr>
              <a:t>Beiträge satzungsgemäß entrichtet haben und nicht einem </a:t>
            </a:r>
          </a:p>
          <a:p>
            <a:pPr eaLnBrk="1" hangingPunct="1"/>
            <a:r>
              <a:rPr lang="de-DE" altLang="de-DE" sz="2400" dirty="0">
                <a:latin typeface="Arial" charset="0"/>
                <a:cs typeface="Arial" charset="0"/>
              </a:rPr>
              <a:t>Funktionsverbot unterliegen.</a:t>
            </a:r>
          </a:p>
          <a:p>
            <a:pPr eaLnBrk="1" hangingPunct="1"/>
            <a:endParaRPr lang="de-DE" altLang="de-DE" sz="240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altLang="de-DE" sz="2400" dirty="0">
                <a:latin typeface="Arial" charset="0"/>
                <a:cs typeface="Arial" charset="0"/>
              </a:rPr>
              <a:t>Im Einvernehmen mit dem Bezirk sind Neu-, Ersatz- und Ergänzungs-Wahlen in einer Mitgliederversammlung möglich.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E8815A9-45A5-9435-E610-A21E32E5F424}"/>
              </a:ext>
            </a:extLst>
          </p:cNvPr>
          <p:cNvSpPr txBox="1"/>
          <p:nvPr/>
        </p:nvSpPr>
        <p:spPr>
          <a:xfrm>
            <a:off x="502797" y="27184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2400" dirty="0">
                <a:latin typeface="Arial" charset="0"/>
                <a:cs typeface="Arial" charset="0"/>
              </a:rPr>
              <a:t>Über die Gründung: Ortsgruppe</a:t>
            </a:r>
          </a:p>
        </p:txBody>
      </p:sp>
    </p:spTree>
    <p:extLst>
      <p:ext uri="{BB962C8B-B14F-4D97-AF65-F5344CB8AC3E}">
        <p14:creationId xmlns:p14="http://schemas.microsoft.com/office/powerpoint/2010/main" val="122640319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5B9916-CD52-4D3B-BBDB-09BDE640E8FF}" type="slidenum">
              <a:rPr lang="de-DE" altLang="de-DE" sz="900">
                <a:latin typeface="Arial MT" charset="0"/>
              </a:rPr>
              <a:pPr algn="r"/>
              <a:t>7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250825" y="260350"/>
            <a:ext cx="4134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dirty="0">
                <a:latin typeface="Arial" charset="0"/>
                <a:cs typeface="Arial" charset="0"/>
              </a:rPr>
              <a:t>Wahlkommission/Wahltermin</a:t>
            </a:r>
          </a:p>
        </p:txBody>
      </p:sp>
      <p:sp>
        <p:nvSpPr>
          <p:cNvPr id="14345" name="Text Box 2"/>
          <p:cNvSpPr txBox="1">
            <a:spLocks noChangeArrowheads="1"/>
          </p:cNvSpPr>
          <p:nvPr/>
        </p:nvSpPr>
        <p:spPr bwMode="auto">
          <a:xfrm>
            <a:off x="457200" y="1658938"/>
            <a:ext cx="80772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e-DE" altLang="de-DE" sz="1800">
                <a:solidFill>
                  <a:srgbClr val="FF3300"/>
                </a:solidFill>
                <a:latin typeface="Arial" charset="0"/>
                <a:cs typeface="Arial" charset="0"/>
              </a:rPr>
              <a:t>1. Wahlkommission</a:t>
            </a:r>
            <a:br>
              <a:rPr lang="de-DE" altLang="de-DE" sz="1800" i="1">
                <a:solidFill>
                  <a:srgbClr val="FF3300"/>
                </a:solidFill>
                <a:latin typeface="Arial" charset="0"/>
                <a:cs typeface="Arial" charset="0"/>
              </a:rPr>
            </a:br>
            <a:endParaRPr lang="de-DE" altLang="de-DE" sz="1800" i="1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Einberufung einer Wahlkommission durch den Bezirksvorstand</a:t>
            </a:r>
            <a:br>
              <a:rPr lang="de-DE" altLang="de-DE" sz="1800">
                <a:latin typeface="Arial" charset="0"/>
                <a:cs typeface="Arial" charset="0"/>
              </a:rPr>
            </a:br>
            <a:br>
              <a:rPr lang="de-DE" altLang="de-DE" sz="1800">
                <a:latin typeface="Arial" charset="0"/>
                <a:cs typeface="Arial" charset="0"/>
              </a:rPr>
            </a:b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/>
            <a:r>
              <a:rPr lang="de-DE" altLang="de-DE" sz="1800">
                <a:solidFill>
                  <a:srgbClr val="FF3300"/>
                </a:solidFill>
                <a:latin typeface="Arial" charset="0"/>
                <a:cs typeface="Arial" charset="0"/>
              </a:rPr>
              <a:t>2. Bekanntgabe des Wahltermins</a:t>
            </a:r>
            <a:br>
              <a:rPr lang="de-DE" altLang="de-DE" sz="1800">
                <a:latin typeface="Arial" charset="0"/>
                <a:cs typeface="Arial" charset="0"/>
              </a:rPr>
            </a:br>
            <a:endParaRPr lang="de-DE" altLang="de-DE" sz="1800"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Der Wahltermin ist den Mitgliedern der Ortsgruppe spätestens</a:t>
            </a: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latin typeface="Arial" charset="0"/>
                <a:cs typeface="Arial" charset="0"/>
              </a:rPr>
              <a:t>  eine Woche vor der Wahl durch eine schriftliche Einladung unter</a:t>
            </a: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latin typeface="Arial" charset="0"/>
                <a:cs typeface="Arial" charset="0"/>
              </a:rPr>
              <a:t>  Bekanntgabe der Tagesordnung mitzuteilen</a:t>
            </a:r>
          </a:p>
          <a:p>
            <a:pPr eaLnBrk="1" hangingPunct="1">
              <a:buFontTx/>
              <a:buChar char="•"/>
            </a:pPr>
            <a:endParaRPr lang="de-DE" altLang="de-DE" sz="2000"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2000">
                <a:latin typeface="Arial" charset="0"/>
                <a:cs typeface="Arial" charset="0"/>
              </a:rPr>
              <a:t> </a:t>
            </a:r>
            <a:r>
              <a:rPr lang="de-DE" altLang="de-DE" sz="1800">
                <a:latin typeface="Arial" charset="0"/>
                <a:cs typeface="Arial" charset="0"/>
              </a:rPr>
              <a:t>Einlader ist der Ortsgruppenvorstand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A6D57BB0-62FE-B081-F55A-E40C82A841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-35392"/>
            <a:ext cx="2291018" cy="1216868"/>
          </a:xfrm>
          <a:prstGeom prst="rect">
            <a:avLst/>
          </a:prstGeom>
        </p:spPr>
      </p:pic>
      <p:pic>
        <p:nvPicPr>
          <p:cNvPr id="3" name="Grafik 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18747A2B-C97D-605F-B751-843B50E203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22D680B-110B-41C3-8487-754E6C40E7E2}" type="slidenum">
              <a:rPr lang="de-DE" altLang="de-DE" sz="900">
                <a:latin typeface="Arial MT" charset="0"/>
              </a:rPr>
              <a:pPr algn="r"/>
              <a:t>8</a:t>
            </a:fld>
            <a:endParaRPr lang="de-DE" altLang="de-DE" sz="900">
              <a:latin typeface="Arial MT" charset="0"/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H="1">
            <a:off x="533400" y="650557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649288" y="198438"/>
            <a:ext cx="2747962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3300">
                <a:latin typeface="Arial" charset="0"/>
                <a:cs typeface="Arial" charset="0"/>
              </a:rPr>
              <a:t>Wahlvorstand</a:t>
            </a:r>
          </a:p>
        </p:txBody>
      </p:sp>
      <p:sp>
        <p:nvSpPr>
          <p:cNvPr id="15369" name="Text Box 2"/>
          <p:cNvSpPr txBox="1">
            <a:spLocks noChangeArrowheads="1"/>
          </p:cNvSpPr>
          <p:nvPr/>
        </p:nvSpPr>
        <p:spPr bwMode="auto">
          <a:xfrm>
            <a:off x="623888" y="1039813"/>
            <a:ext cx="7613650" cy="554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e-DE" altLang="de-DE" sz="1800">
                <a:solidFill>
                  <a:srgbClr val="FF3300"/>
                </a:solidFill>
                <a:latin typeface="Arial" charset="0"/>
                <a:cs typeface="Arial" charset="0"/>
              </a:rPr>
              <a:t>3. Wahlvorstand</a:t>
            </a:r>
            <a:br>
              <a:rPr lang="de-DE" altLang="de-DE" sz="1800" i="1">
                <a:solidFill>
                  <a:srgbClr val="FF3300"/>
                </a:solidFill>
                <a:latin typeface="Arial" charset="0"/>
                <a:cs typeface="Arial" charset="0"/>
              </a:rPr>
            </a:br>
            <a:endParaRPr lang="de-DE" altLang="de-DE" sz="1000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in der Wahlversammlung ist ein Wahlvorstand zu wählen </a:t>
            </a:r>
          </a:p>
          <a:p>
            <a:pPr eaLnBrk="1" hangingPunct="1"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Wahl der/des Vorsitzenden erfolgt aus dem Wahlvorstand</a:t>
            </a: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latin typeface="Arial" charset="0"/>
                <a:cs typeface="Arial" charset="0"/>
              </a:rPr>
              <a:t>  (bestehend aus mindestens drei Mitgliedern der Wahlversammlung)</a:t>
            </a:r>
          </a:p>
          <a:p>
            <a:pPr eaLnBrk="1" hangingPunct="1"/>
            <a:endParaRPr lang="de-DE" altLang="de-DE" sz="1800" i="1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de-DE" altLang="de-DE" sz="1800">
                <a:solidFill>
                  <a:srgbClr val="FF3300"/>
                </a:solidFill>
                <a:latin typeface="Arial" charset="0"/>
                <a:cs typeface="Arial" charset="0"/>
              </a:rPr>
              <a:t>4. Aufgaben des Wahlvorstandes</a:t>
            </a:r>
            <a:br>
              <a:rPr lang="de-DE" altLang="de-DE" sz="1800" i="1">
                <a:solidFill>
                  <a:srgbClr val="FF3300"/>
                </a:solidFill>
                <a:latin typeface="Arial" charset="0"/>
                <a:cs typeface="Arial" charset="0"/>
              </a:rPr>
            </a:br>
            <a:endParaRPr lang="de-DE" altLang="de-DE" sz="1000" i="1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Feststellung der Beschlussfähigkeit - die Wahlversammlung</a:t>
            </a:r>
            <a:br>
              <a:rPr lang="de-DE" altLang="de-DE" sz="1800">
                <a:latin typeface="Arial" charset="0"/>
                <a:cs typeface="Arial" charset="0"/>
              </a:rPr>
            </a:br>
            <a:r>
              <a:rPr lang="de-DE" altLang="de-DE" sz="1800">
                <a:latin typeface="Arial" charset="0"/>
                <a:cs typeface="Arial" charset="0"/>
              </a:rPr>
              <a:t>  ist beschlussfähig, </a:t>
            </a:r>
            <a:r>
              <a:rPr lang="de-DE" altLang="de-DE" sz="1800" b="1">
                <a:latin typeface="Arial" charset="0"/>
                <a:cs typeface="Arial" charset="0"/>
              </a:rPr>
              <a:t>wenn deren Mitglieder ordnungsgemäß</a:t>
            </a:r>
            <a:br>
              <a:rPr lang="de-DE" altLang="de-DE" sz="1800" b="1">
                <a:latin typeface="Arial" charset="0"/>
                <a:cs typeface="Arial" charset="0"/>
              </a:rPr>
            </a:br>
            <a:r>
              <a:rPr lang="de-DE" altLang="de-DE" sz="1800" b="1">
                <a:latin typeface="Arial" charset="0"/>
                <a:cs typeface="Arial" charset="0"/>
              </a:rPr>
              <a:t>  eingeladen sind 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Information der Wahlversammlung über den Wahlablauf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Entgegennahme von Wahlvorschlägen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Bekanntmachung der Wahlvorschläge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Durchführung der Wahl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de-DE" altLang="de-DE" sz="1800">
                <a:latin typeface="Arial" charset="0"/>
                <a:cs typeface="Arial" charset="0"/>
              </a:rPr>
              <a:t> Bekanntgabe des Wahlergebnisses</a:t>
            </a:r>
            <a:br>
              <a:rPr lang="de-DE" altLang="de-DE" sz="1900">
                <a:latin typeface="Arial" charset="0"/>
                <a:cs typeface="Arial" charset="0"/>
              </a:rPr>
            </a:br>
            <a:endParaRPr lang="de-DE" altLang="de-DE" sz="1900">
              <a:latin typeface="Arial" charset="0"/>
              <a:cs typeface="Arial" charset="0"/>
            </a:endParaRPr>
          </a:p>
        </p:txBody>
      </p:sp>
      <p:pic>
        <p:nvPicPr>
          <p:cNvPr id="2" name="Grafik 1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B542A9FC-12A8-1FC7-A380-EEEDE8186C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  <p:pic>
        <p:nvPicPr>
          <p:cNvPr id="3" name="Grafik 2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598149A5-B230-9F93-39C5-E8CFC988DC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-35392"/>
            <a:ext cx="2291018" cy="12168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8153400" y="648493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B2892DA-BA64-451A-A50B-F310D042588E}" type="slidenum">
              <a:rPr lang="de-DE" altLang="de-DE" sz="900">
                <a:latin typeface="Arial MT" charset="0"/>
              </a:rPr>
              <a:pPr algn="r"/>
              <a:t>9</a:t>
            </a:fld>
            <a:endParaRPr lang="de-DE" altLang="de-DE" sz="900" dirty="0">
              <a:latin typeface="Arial MT" charset="0"/>
            </a:endParaRP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 flipH="1">
            <a:off x="533400" y="9429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 flipH="1">
            <a:off x="495300" y="6452553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604838" y="241300"/>
            <a:ext cx="31686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3300">
                <a:latin typeface="Arial" charset="0"/>
                <a:cs typeface="Arial" charset="0"/>
              </a:rPr>
              <a:t>Wahlvorschläge</a:t>
            </a:r>
          </a:p>
        </p:txBody>
      </p:sp>
      <p:sp>
        <p:nvSpPr>
          <p:cNvPr id="30729" name="Text Box 2"/>
          <p:cNvSpPr txBox="1">
            <a:spLocks noChangeArrowheads="1"/>
          </p:cNvSpPr>
          <p:nvPr/>
        </p:nvSpPr>
        <p:spPr bwMode="auto">
          <a:xfrm>
            <a:off x="684213" y="1773238"/>
            <a:ext cx="7358062" cy="286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4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84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84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84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84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de-DE" altLang="de-DE" sz="1800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de-DE" altLang="de-DE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Wahlvorschläge</a:t>
            </a:r>
            <a:br>
              <a:rPr lang="de-DE" altLang="de-DE" sz="1800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18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eaLnBrk="1" hangingPunct="1">
              <a:buFontTx/>
              <a:buAutoNum type="alphaLcParenR"/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Wählbar zum Ortsgruppenvorstand und zum Revisor sind 	Mitglieder, die am Tage der Wahl Mitglied der IGBCE sind und nicht einem Funktionsverbot unterliegen sowie ihre Beiträge satzungsgemäß entrichtet haben.</a:t>
            </a:r>
            <a:b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Die Personengruppen sind angemessen zu berücksichtigen.</a:t>
            </a:r>
            <a:b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defRPr/>
            </a:pPr>
            <a:r>
              <a:rPr lang="de-DE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Wahlberechtigt sind alle Mitglieder mit satzungsgemäßem Beitrag.</a:t>
            </a:r>
          </a:p>
        </p:txBody>
      </p:sp>
      <p:pic>
        <p:nvPicPr>
          <p:cNvPr id="2" name="Grafik 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F5C7D9A1-30DE-F735-B36C-611A48F09C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54" y="-59056"/>
            <a:ext cx="2291018" cy="1216868"/>
          </a:xfrm>
          <a:prstGeom prst="rect">
            <a:avLst/>
          </a:prstGeom>
        </p:spPr>
      </p:pic>
      <p:pic>
        <p:nvPicPr>
          <p:cNvPr id="4" name="Grafik 3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D9965B50-1189-D33B-B719-1DF47ACCD0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73" y="62370"/>
            <a:ext cx="880606" cy="88060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Leere Präsentation">
  <a:themeElements>
    <a:clrScheme name="Leere Prä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Office97\Vorlagen\Leere Präsentation.pot</Template>
  <TotalTime>0</TotalTime>
  <Words>1843</Words>
  <Application>Microsoft Office PowerPoint</Application>
  <PresentationFormat>Bildschirmpräsentation (4:3)</PresentationFormat>
  <Paragraphs>347</Paragraphs>
  <Slides>38</Slides>
  <Notes>37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2" baseType="lpstr">
      <vt:lpstr>Arial</vt:lpstr>
      <vt:lpstr>Arial MT</vt:lpstr>
      <vt:lpstr>Times New Roman</vt:lpstr>
      <vt:lpstr>Leere 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T.I.K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tik</dc:creator>
  <cp:lastModifiedBy>Jürgen Gabriel</cp:lastModifiedBy>
  <cp:revision>363</cp:revision>
  <cp:lastPrinted>2006-04-24T08:21:15Z</cp:lastPrinted>
  <dcterms:created xsi:type="dcterms:W3CDTF">2006-04-18T07:31:23Z</dcterms:created>
  <dcterms:modified xsi:type="dcterms:W3CDTF">2024-04-16T06:54:59Z</dcterms:modified>
</cp:coreProperties>
</file>